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slides/slide32.xml" ContentType="application/vnd.openxmlformats-officedocument.presentationml.slide+xml"/>
  <Override PartName="/ppt/slides/slide34.xml" ContentType="application/vnd.openxmlformats-officedocument.presentationml.slide+xml"/>
  <Override PartName="/ppt/diagrams/data1.xml" ContentType="application/vnd.openxmlformats-officedocument.drawingml.diagramData+xml"/>
  <Override PartName="/ppt/drawings/drawing1.xml" ContentType="application/vnd.openxmlformats-officedocument.drawingml.chartshapes+xml"/>
  <Override PartName="/ppt/slides/slide33.xml" ContentType="application/vnd.openxmlformats-officedocument.presentationml.slide+xml"/>
  <Override PartName="/ppt/presentation.xml" ContentType="application/vnd.openxmlformats-officedocument.presentationml.presentation.main+xml"/>
  <Override PartName="/ppt/slides/slide3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9.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0.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9.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31.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notesSlides/notesSlide1.xml" ContentType="application/vnd.openxmlformats-officedocument.presentationml.notesSlide+xml"/>
  <Override PartName="/ppt/slideLayouts/slideLayout37.xml" ContentType="application/vnd.openxmlformats-officedocument.presentationml.slideLayout+xml"/>
  <Override PartName="/ppt/slideLayouts/slideLayout32.xml" ContentType="application/vnd.openxmlformats-officedocument.presentationml.slideLayout+xml"/>
  <Override PartName="/ppt/slideLayouts/slideLayout34.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handoutMasters/handoutMaster1.xml" ContentType="application/vnd.openxmlformats-officedocument.presentationml.handoutMaster+xml"/>
  <Override PartName="/ppt/charts/chart1.xml" ContentType="application/vnd.openxmlformats-officedocument.drawingml.chart+xml"/>
  <Override PartName="/ppt/notesMasters/notesMaster1.xml" ContentType="application/vnd.openxmlformats-officedocument.presentationml.notesMaster+xml"/>
  <Override PartName="/ppt/theme/theme1.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heme/theme2.xml" ContentType="application/vnd.openxmlformats-officedocument.theme+xml"/>
  <Override PartName="/ppt/diagrams/drawing1.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84" r:id="rId5"/>
    <p:sldMasterId id="2147483672" r:id="rId6"/>
    <p:sldMasterId id="2147483660" r:id="rId7"/>
  </p:sldMasterIdLst>
  <p:notesMasterIdLst>
    <p:notesMasterId r:id="rId42"/>
  </p:notesMasterIdLst>
  <p:handoutMasterIdLst>
    <p:handoutMasterId r:id="rId43"/>
  </p:handoutMasterIdLst>
  <p:sldIdLst>
    <p:sldId id="260" r:id="rId8"/>
    <p:sldId id="258" r:id="rId9"/>
    <p:sldId id="284" r:id="rId10"/>
    <p:sldId id="290" r:id="rId11"/>
    <p:sldId id="280" r:id="rId12"/>
    <p:sldId id="275" r:id="rId13"/>
    <p:sldId id="276" r:id="rId14"/>
    <p:sldId id="340" r:id="rId15"/>
    <p:sldId id="337" r:id="rId16"/>
    <p:sldId id="318" r:id="rId17"/>
    <p:sldId id="320" r:id="rId18"/>
    <p:sldId id="329" r:id="rId19"/>
    <p:sldId id="331" r:id="rId20"/>
    <p:sldId id="335" r:id="rId21"/>
    <p:sldId id="339" r:id="rId22"/>
    <p:sldId id="322" r:id="rId23"/>
    <p:sldId id="338" r:id="rId24"/>
    <p:sldId id="336" r:id="rId25"/>
    <p:sldId id="328" r:id="rId26"/>
    <p:sldId id="327" r:id="rId27"/>
    <p:sldId id="330" r:id="rId28"/>
    <p:sldId id="304" r:id="rId29"/>
    <p:sldId id="341" r:id="rId30"/>
    <p:sldId id="307" r:id="rId31"/>
    <p:sldId id="294" r:id="rId32"/>
    <p:sldId id="267" r:id="rId33"/>
    <p:sldId id="298" r:id="rId34"/>
    <p:sldId id="305" r:id="rId35"/>
    <p:sldId id="261" r:id="rId36"/>
    <p:sldId id="319" r:id="rId37"/>
    <p:sldId id="325" r:id="rId38"/>
    <p:sldId id="292" r:id="rId39"/>
    <p:sldId id="301" r:id="rId40"/>
    <p:sldId id="30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FEFEC6"/>
    <a:srgbClr val="5E9732"/>
    <a:srgbClr val="CCFF99"/>
    <a:srgbClr val="E1F7CD"/>
    <a:srgbClr val="FFCCCC"/>
    <a:srgbClr val="BDD75F"/>
    <a:srgbClr val="94E307"/>
    <a:srgbClr val="C1D8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p:scale>
          <a:sx n="80" d="100"/>
          <a:sy n="80" d="100"/>
        </p:scale>
        <p:origin x="1934" y="77"/>
      </p:cViewPr>
      <p:guideLst>
        <p:guide orient="horz" pos="4319"/>
        <p:guide/>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customXml" Target="../customXml/item5.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handoutMaster" Target="handoutMasters/handoutMaster1.xml"/><Relationship Id="rId48" Type="http://schemas.openxmlformats.org/officeDocument/2006/relationships/customXml" Target="../customXml/item4.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FEFEC6">
                <a:alpha val="50000"/>
              </a:srgbClr>
            </a:solidFill>
            <a:ln>
              <a:solidFill>
                <a:schemeClr val="tx1"/>
              </a:solidFill>
            </a:ln>
          </c:spPr>
          <c:dPt>
            <c:idx val="0"/>
            <c:bubble3D val="0"/>
            <c:spPr>
              <a:solidFill>
                <a:srgbClr val="FFFFCC">
                  <a:alpha val="49804"/>
                </a:srgbClr>
              </a:solidFill>
              <a:ln>
                <a:solidFill>
                  <a:schemeClr val="tx1"/>
                </a:solidFill>
              </a:ln>
            </c:spPr>
            <c:extLst>
              <c:ext xmlns:c16="http://schemas.microsoft.com/office/drawing/2014/chart" uri="{C3380CC4-5D6E-409C-BE32-E72D297353CC}">
                <c16:uniqueId val="{00000001-1051-4686-A812-989709A3B810}"/>
              </c:ext>
            </c:extLst>
          </c:dPt>
          <c:dPt>
            <c:idx val="1"/>
            <c:bubble3D val="0"/>
            <c:spPr>
              <a:solidFill>
                <a:srgbClr val="CCFFCC">
                  <a:alpha val="49804"/>
                </a:srgbClr>
              </a:solidFill>
              <a:ln>
                <a:solidFill>
                  <a:schemeClr val="tx1"/>
                </a:solidFill>
              </a:ln>
            </c:spPr>
            <c:extLst>
              <c:ext xmlns:c16="http://schemas.microsoft.com/office/drawing/2014/chart" uri="{C3380CC4-5D6E-409C-BE32-E72D297353CC}">
                <c16:uniqueId val="{00000003-1051-4686-A812-989709A3B810}"/>
              </c:ext>
            </c:extLst>
          </c:dPt>
          <c:dPt>
            <c:idx val="2"/>
            <c:bubble3D val="0"/>
            <c:spPr>
              <a:solidFill>
                <a:srgbClr val="CCFF99">
                  <a:alpha val="49804"/>
                </a:srgbClr>
              </a:solidFill>
              <a:ln>
                <a:solidFill>
                  <a:schemeClr val="tx1"/>
                </a:solidFill>
              </a:ln>
            </c:spPr>
            <c:extLst>
              <c:ext xmlns:c16="http://schemas.microsoft.com/office/drawing/2014/chart" uri="{C3380CC4-5D6E-409C-BE32-E72D297353CC}">
                <c16:uniqueId val="{00000005-1051-4686-A812-989709A3B810}"/>
              </c:ext>
            </c:extLst>
          </c:dPt>
          <c:dPt>
            <c:idx val="3"/>
            <c:bubble3D val="0"/>
            <c:spPr>
              <a:solidFill>
                <a:srgbClr val="5E9732">
                  <a:alpha val="38000"/>
                </a:srgbClr>
              </a:solidFill>
              <a:ln>
                <a:solidFill>
                  <a:schemeClr val="tx1"/>
                </a:solidFill>
              </a:ln>
            </c:spPr>
            <c:extLst>
              <c:ext xmlns:c16="http://schemas.microsoft.com/office/drawing/2014/chart" uri="{C3380CC4-5D6E-409C-BE32-E72D297353CC}">
                <c16:uniqueId val="{00000007-1051-4686-A812-989709A3B810}"/>
              </c:ext>
            </c:extLst>
          </c:dPt>
          <c:cat>
            <c:strRef>
              <c:f>Sheet1!$A$2:$A$5</c:f>
              <c:strCache>
                <c:ptCount val="4"/>
                <c:pt idx="0">
                  <c:v>Initiation</c:v>
                </c:pt>
                <c:pt idx="1">
                  <c:v>Development</c:v>
                </c:pt>
                <c:pt idx="2">
                  <c:v>Approval</c:v>
                </c:pt>
                <c:pt idx="3">
                  <c:v>FERC</c:v>
                </c:pt>
              </c:strCache>
            </c:strRef>
          </c:cat>
          <c:val>
            <c:numRef>
              <c:f>Sheet1!$B$2:$B$5</c:f>
              <c:numCache>
                <c:formatCode>General</c:formatCode>
                <c:ptCount val="4"/>
                <c:pt idx="0">
                  <c:v>15</c:v>
                </c:pt>
                <c:pt idx="1">
                  <c:v>15</c:v>
                </c:pt>
                <c:pt idx="2">
                  <c:v>45</c:v>
                </c:pt>
                <c:pt idx="3">
                  <c:v>25</c:v>
                </c:pt>
              </c:numCache>
            </c:numRef>
          </c:val>
          <c:extLst>
            <c:ext xmlns:c16="http://schemas.microsoft.com/office/drawing/2014/chart" uri="{C3380CC4-5D6E-409C-BE32-E72D297353CC}">
              <c16:uniqueId val="{00000008-1051-4686-A812-989709A3B810}"/>
            </c:ext>
          </c:extLst>
        </c:ser>
        <c:ser>
          <c:idx val="1"/>
          <c:order val="1"/>
          <c:tx>
            <c:strRef>
              <c:f>Sheet1!$C$1</c:f>
              <c:strCache>
                <c:ptCount val="1"/>
                <c:pt idx="0">
                  <c:v>Column1</c:v>
                </c:pt>
              </c:strCache>
            </c:strRef>
          </c:tx>
          <c:cat>
            <c:strRef>
              <c:f>Sheet1!$A$2:$A$5</c:f>
              <c:strCache>
                <c:ptCount val="4"/>
                <c:pt idx="0">
                  <c:v>Initiation</c:v>
                </c:pt>
                <c:pt idx="1">
                  <c:v>Development</c:v>
                </c:pt>
                <c:pt idx="2">
                  <c:v>Approval</c:v>
                </c:pt>
                <c:pt idx="3">
                  <c:v>FERC</c:v>
                </c:pt>
              </c:strCache>
            </c:strRef>
          </c:cat>
          <c:val>
            <c:numRef>
              <c:f>Sheet1!$C$2:$C$5</c:f>
              <c:numCache>
                <c:formatCode>General</c:formatCode>
                <c:ptCount val="4"/>
              </c:numCache>
            </c:numRef>
          </c:val>
          <c:extLst>
            <c:ext xmlns:c16="http://schemas.microsoft.com/office/drawing/2014/chart" uri="{C3380CC4-5D6E-409C-BE32-E72D297353CC}">
              <c16:uniqueId val="{00000009-1051-4686-A812-989709A3B810}"/>
            </c:ext>
          </c:extLst>
        </c:ser>
        <c:ser>
          <c:idx val="2"/>
          <c:order val="2"/>
          <c:tx>
            <c:strRef>
              <c:f>Sheet1!$D$1</c:f>
              <c:strCache>
                <c:ptCount val="1"/>
                <c:pt idx="0">
                  <c:v>Column2</c:v>
                </c:pt>
              </c:strCache>
            </c:strRef>
          </c:tx>
          <c:cat>
            <c:strRef>
              <c:f>Sheet1!$A$2:$A$5</c:f>
              <c:strCache>
                <c:ptCount val="4"/>
                <c:pt idx="0">
                  <c:v>Initiation</c:v>
                </c:pt>
                <c:pt idx="1">
                  <c:v>Development</c:v>
                </c:pt>
                <c:pt idx="2">
                  <c:v>Approval</c:v>
                </c:pt>
                <c:pt idx="3">
                  <c:v>FERC</c:v>
                </c:pt>
              </c:strCache>
            </c:strRef>
          </c:cat>
          <c:val>
            <c:numRef>
              <c:f>Sheet1!$D$2:$D$5</c:f>
              <c:numCache>
                <c:formatCode>General</c:formatCode>
                <c:ptCount val="4"/>
              </c:numCache>
            </c:numRef>
          </c:val>
          <c:extLst>
            <c:ext xmlns:c16="http://schemas.microsoft.com/office/drawing/2014/chart" uri="{C3380CC4-5D6E-409C-BE32-E72D297353CC}">
              <c16:uniqueId val="{0000000A-1051-4686-A812-989709A3B810}"/>
            </c:ext>
          </c:extLst>
        </c:ser>
        <c:dLbls>
          <c:showLegendKey val="0"/>
          <c:showVal val="0"/>
          <c:showCatName val="0"/>
          <c:showSerName val="0"/>
          <c:showPercent val="0"/>
          <c:showBubbleSize val="0"/>
          <c:showLeaderLines val="1"/>
        </c:dLbls>
        <c:firstSliceAng val="239"/>
      </c:pieChart>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171213-65B4-48CD-BD2A-679D165A529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EF04CFFF-4A87-46EA-9044-5185B17D22F4}">
      <dgm:prSet phldrT="[Text]"/>
      <dgm:spPr>
        <a:solidFill>
          <a:srgbClr val="E1F7CD"/>
        </a:solidFill>
      </dgm:spPr>
      <dgm:t>
        <a:bodyPr/>
        <a:lstStyle/>
        <a:p>
          <a:endParaRPr lang="en-US" dirty="0"/>
        </a:p>
      </dgm:t>
    </dgm:pt>
    <dgm:pt modelId="{0586AF7D-883C-419E-94E3-C3F8C34594C0}" type="parTrans" cxnId="{197C1E09-602D-4CDD-B334-872C3280A0BF}">
      <dgm:prSet/>
      <dgm:spPr/>
      <dgm:t>
        <a:bodyPr/>
        <a:lstStyle/>
        <a:p>
          <a:endParaRPr lang="en-US"/>
        </a:p>
      </dgm:t>
    </dgm:pt>
    <dgm:pt modelId="{9FCDB23F-072F-4818-8349-3498B201678A}" type="sibTrans" cxnId="{197C1E09-602D-4CDD-B334-872C3280A0BF}">
      <dgm:prSet/>
      <dgm:spPr>
        <a:solidFill>
          <a:srgbClr val="5E9732"/>
        </a:solidFill>
      </dgm:spPr>
      <dgm:t>
        <a:bodyPr/>
        <a:lstStyle/>
        <a:p>
          <a:endParaRPr lang="en-US"/>
        </a:p>
      </dgm:t>
    </dgm:pt>
    <dgm:pt modelId="{863366A8-5924-4C98-A71B-FFB67A3DEBBF}">
      <dgm:prSet phldrT="[Text]"/>
      <dgm:spPr>
        <a:solidFill>
          <a:srgbClr val="E1F7CD"/>
        </a:solidFill>
      </dgm:spPr>
      <dgm:t>
        <a:bodyPr/>
        <a:lstStyle/>
        <a:p>
          <a:endParaRPr lang="en-US" dirty="0"/>
        </a:p>
      </dgm:t>
    </dgm:pt>
    <dgm:pt modelId="{F99C9158-FCFD-4C8D-854A-6E6B9BC49145}" type="parTrans" cxnId="{0D2E55E8-9885-4226-88F8-BF4C44F40A7D}">
      <dgm:prSet/>
      <dgm:spPr/>
      <dgm:t>
        <a:bodyPr/>
        <a:lstStyle/>
        <a:p>
          <a:endParaRPr lang="en-US"/>
        </a:p>
      </dgm:t>
    </dgm:pt>
    <dgm:pt modelId="{087B9534-F987-4CE4-9DD4-B4CD14434EE7}" type="sibTrans" cxnId="{0D2E55E8-9885-4226-88F8-BF4C44F40A7D}">
      <dgm:prSet/>
      <dgm:spPr>
        <a:solidFill>
          <a:srgbClr val="5E9732"/>
        </a:solidFill>
      </dgm:spPr>
      <dgm:t>
        <a:bodyPr/>
        <a:lstStyle/>
        <a:p>
          <a:endParaRPr lang="en-US"/>
        </a:p>
      </dgm:t>
    </dgm:pt>
    <dgm:pt modelId="{1FBF78A2-27D5-4ECD-A610-9BF6D5E5BBE5}">
      <dgm:prSet phldrT="[Text]"/>
      <dgm:spPr>
        <a:solidFill>
          <a:srgbClr val="E1F7CD"/>
        </a:solidFill>
      </dgm:spPr>
      <dgm:t>
        <a:bodyPr/>
        <a:lstStyle/>
        <a:p>
          <a:endParaRPr lang="en-US" dirty="0"/>
        </a:p>
      </dgm:t>
    </dgm:pt>
    <dgm:pt modelId="{AA2F16E6-9153-4A70-8F49-57DCA56E557E}" type="parTrans" cxnId="{10730B6D-1A9D-499B-A32E-8847908C3116}">
      <dgm:prSet/>
      <dgm:spPr/>
      <dgm:t>
        <a:bodyPr/>
        <a:lstStyle/>
        <a:p>
          <a:endParaRPr lang="en-US"/>
        </a:p>
      </dgm:t>
    </dgm:pt>
    <dgm:pt modelId="{0E23B0B2-E377-40DD-866C-8C9AD691907D}" type="sibTrans" cxnId="{10730B6D-1A9D-499B-A32E-8847908C3116}">
      <dgm:prSet/>
      <dgm:spPr>
        <a:solidFill>
          <a:srgbClr val="5E9732"/>
        </a:solidFill>
      </dgm:spPr>
      <dgm:t>
        <a:bodyPr/>
        <a:lstStyle/>
        <a:p>
          <a:endParaRPr lang="en-US"/>
        </a:p>
      </dgm:t>
    </dgm:pt>
    <dgm:pt modelId="{4AF4763C-96BB-4A5E-A814-997C60FE800C}">
      <dgm:prSet phldrT="[Text]" custT="1"/>
      <dgm:spPr>
        <a:solidFill>
          <a:srgbClr val="E1F7CD"/>
        </a:solidFill>
      </dgm:spPr>
      <dgm:t>
        <a:bodyPr/>
        <a:lstStyle/>
        <a:p>
          <a:r>
            <a:rPr lang="en-US" sz="1200" dirty="0" smtClean="0">
              <a:solidFill>
                <a:schemeClr val="tx1"/>
              </a:solidFill>
            </a:rPr>
            <a:t>WEQ Triage and Prioritize Request</a:t>
          </a:r>
          <a:endParaRPr lang="en-US" sz="1200" dirty="0">
            <a:solidFill>
              <a:schemeClr val="tx1"/>
            </a:solidFill>
          </a:endParaRPr>
        </a:p>
      </dgm:t>
    </dgm:pt>
    <dgm:pt modelId="{542F1B94-76D5-4161-9834-150E3F97F2B5}" type="parTrans" cxnId="{E1B6C2DF-55A5-4F41-B76E-08EA8131919A}">
      <dgm:prSet/>
      <dgm:spPr/>
      <dgm:t>
        <a:bodyPr/>
        <a:lstStyle/>
        <a:p>
          <a:endParaRPr lang="en-US"/>
        </a:p>
      </dgm:t>
    </dgm:pt>
    <dgm:pt modelId="{F10FF2B6-ADA5-44A7-99C2-65883D2912F9}" type="sibTrans" cxnId="{E1B6C2DF-55A5-4F41-B76E-08EA8131919A}">
      <dgm:prSet/>
      <dgm:spPr>
        <a:solidFill>
          <a:srgbClr val="5E9732"/>
        </a:solidFill>
      </dgm:spPr>
      <dgm:t>
        <a:bodyPr/>
        <a:lstStyle/>
        <a:p>
          <a:endParaRPr lang="en-US"/>
        </a:p>
      </dgm:t>
    </dgm:pt>
    <dgm:pt modelId="{7008CF3A-CF10-4675-A4B4-E435CD6AB52F}">
      <dgm:prSet phldrT="[Text]" custT="1"/>
      <dgm:spPr>
        <a:solidFill>
          <a:srgbClr val="E1F7CD"/>
        </a:solidFill>
      </dgm:spPr>
      <dgm:t>
        <a:bodyPr/>
        <a:lstStyle/>
        <a:p>
          <a:endParaRPr lang="en-US" sz="1200" dirty="0">
            <a:solidFill>
              <a:schemeClr val="tx1"/>
            </a:solidFill>
          </a:endParaRPr>
        </a:p>
      </dgm:t>
    </dgm:pt>
    <dgm:pt modelId="{B7E665AC-AAB8-4803-A7FC-535581A387CC}" type="parTrans" cxnId="{3159996D-BC15-4828-817C-7CCBD4178284}">
      <dgm:prSet/>
      <dgm:spPr/>
      <dgm:t>
        <a:bodyPr/>
        <a:lstStyle/>
        <a:p>
          <a:endParaRPr lang="en-US"/>
        </a:p>
      </dgm:t>
    </dgm:pt>
    <dgm:pt modelId="{27DE1EE9-CF06-491D-BA9D-A6E86FA4BF08}" type="sibTrans" cxnId="{3159996D-BC15-4828-817C-7CCBD4178284}">
      <dgm:prSet/>
      <dgm:spPr>
        <a:solidFill>
          <a:srgbClr val="5E9732"/>
        </a:solidFill>
      </dgm:spPr>
      <dgm:t>
        <a:bodyPr/>
        <a:lstStyle/>
        <a:p>
          <a:endParaRPr lang="en-US"/>
        </a:p>
      </dgm:t>
    </dgm:pt>
    <dgm:pt modelId="{A948D575-B76B-4488-BE13-23D3A46D1729}">
      <dgm:prSet/>
      <dgm:spPr>
        <a:solidFill>
          <a:srgbClr val="E1F7CD"/>
        </a:solidFill>
      </dgm:spPr>
      <dgm:t>
        <a:bodyPr/>
        <a:lstStyle/>
        <a:p>
          <a:endParaRPr lang="en-US"/>
        </a:p>
      </dgm:t>
    </dgm:pt>
    <dgm:pt modelId="{A17F8228-0F8E-4B72-9BD7-3C028D259BD7}" type="parTrans" cxnId="{F2964F52-19DC-42A2-8A76-88E1CC926D1C}">
      <dgm:prSet/>
      <dgm:spPr/>
      <dgm:t>
        <a:bodyPr/>
        <a:lstStyle/>
        <a:p>
          <a:endParaRPr lang="en-US"/>
        </a:p>
      </dgm:t>
    </dgm:pt>
    <dgm:pt modelId="{00A6C9DC-C874-4444-8354-27A65E645525}" type="sibTrans" cxnId="{F2964F52-19DC-42A2-8A76-88E1CC926D1C}">
      <dgm:prSet/>
      <dgm:spPr>
        <a:solidFill>
          <a:srgbClr val="5E9732"/>
        </a:solidFill>
      </dgm:spPr>
      <dgm:t>
        <a:bodyPr/>
        <a:lstStyle/>
        <a:p>
          <a:endParaRPr lang="en-US"/>
        </a:p>
      </dgm:t>
    </dgm:pt>
    <dgm:pt modelId="{0BA8D7AD-32CA-47C1-97B2-024FBB29C9E6}">
      <dgm:prSet/>
      <dgm:spPr>
        <a:solidFill>
          <a:srgbClr val="E1F7CD"/>
        </a:solidFill>
      </dgm:spPr>
      <dgm:t>
        <a:bodyPr/>
        <a:lstStyle/>
        <a:p>
          <a:endParaRPr lang="en-US"/>
        </a:p>
      </dgm:t>
    </dgm:pt>
    <dgm:pt modelId="{8AAC4FF8-C387-4082-919D-D3EC20D265B8}" type="parTrans" cxnId="{D0826887-55F1-4BBA-8B7D-D3FDBEC99497}">
      <dgm:prSet/>
      <dgm:spPr/>
      <dgm:t>
        <a:bodyPr/>
        <a:lstStyle/>
        <a:p>
          <a:endParaRPr lang="en-US"/>
        </a:p>
      </dgm:t>
    </dgm:pt>
    <dgm:pt modelId="{1B9132A2-506A-4AA2-B359-F49DCE44C482}" type="sibTrans" cxnId="{D0826887-55F1-4BBA-8B7D-D3FDBEC99497}">
      <dgm:prSet/>
      <dgm:spPr>
        <a:solidFill>
          <a:srgbClr val="5E9732"/>
        </a:solidFill>
      </dgm:spPr>
      <dgm:t>
        <a:bodyPr/>
        <a:lstStyle/>
        <a:p>
          <a:endParaRPr lang="en-US"/>
        </a:p>
      </dgm:t>
    </dgm:pt>
    <dgm:pt modelId="{0C023824-1873-45C7-96B5-B1C7915284E9}">
      <dgm:prSet/>
      <dgm:spPr>
        <a:solidFill>
          <a:srgbClr val="E1F7CD"/>
        </a:solidFill>
      </dgm:spPr>
      <dgm:t>
        <a:bodyPr/>
        <a:lstStyle/>
        <a:p>
          <a:endParaRPr lang="en-US"/>
        </a:p>
      </dgm:t>
    </dgm:pt>
    <dgm:pt modelId="{1F247B03-C4E1-4512-8AFE-2F27BA760227}" type="parTrans" cxnId="{A3412917-B0A0-41F6-9B97-BAEADB56CDFC}">
      <dgm:prSet/>
      <dgm:spPr/>
      <dgm:t>
        <a:bodyPr/>
        <a:lstStyle/>
        <a:p>
          <a:endParaRPr lang="en-US"/>
        </a:p>
      </dgm:t>
    </dgm:pt>
    <dgm:pt modelId="{E699D74E-FC41-48E7-8C26-15229B5B45FF}" type="sibTrans" cxnId="{A3412917-B0A0-41F6-9B97-BAEADB56CDFC}">
      <dgm:prSet/>
      <dgm:spPr>
        <a:solidFill>
          <a:srgbClr val="5E9732"/>
        </a:solidFill>
      </dgm:spPr>
      <dgm:t>
        <a:bodyPr/>
        <a:lstStyle/>
        <a:p>
          <a:endParaRPr lang="en-US"/>
        </a:p>
      </dgm:t>
    </dgm:pt>
    <dgm:pt modelId="{46B38C04-99AF-4EFA-B9A2-CC1B4551D0D6}" type="pres">
      <dgm:prSet presAssocID="{95171213-65B4-48CD-BD2A-679D165A5294}" presName="cycle" presStyleCnt="0">
        <dgm:presLayoutVars>
          <dgm:dir/>
          <dgm:resizeHandles val="exact"/>
        </dgm:presLayoutVars>
      </dgm:prSet>
      <dgm:spPr/>
      <dgm:t>
        <a:bodyPr/>
        <a:lstStyle/>
        <a:p>
          <a:endParaRPr lang="en-US"/>
        </a:p>
      </dgm:t>
    </dgm:pt>
    <dgm:pt modelId="{E479D8EC-3694-4C43-B795-452ED869622C}" type="pres">
      <dgm:prSet presAssocID="{EF04CFFF-4A87-46EA-9044-5185B17D22F4}" presName="node" presStyleLbl="node1" presStyleIdx="0" presStyleCnt="8">
        <dgm:presLayoutVars>
          <dgm:bulletEnabled val="1"/>
        </dgm:presLayoutVars>
      </dgm:prSet>
      <dgm:spPr/>
      <dgm:t>
        <a:bodyPr/>
        <a:lstStyle/>
        <a:p>
          <a:endParaRPr lang="en-US"/>
        </a:p>
      </dgm:t>
    </dgm:pt>
    <dgm:pt modelId="{34B885F3-2E3A-4336-BDF6-549B330E1C09}" type="pres">
      <dgm:prSet presAssocID="{9FCDB23F-072F-4818-8349-3498B201678A}" presName="sibTrans" presStyleLbl="sibTrans2D1" presStyleIdx="0" presStyleCnt="8"/>
      <dgm:spPr/>
      <dgm:t>
        <a:bodyPr/>
        <a:lstStyle/>
        <a:p>
          <a:endParaRPr lang="en-US"/>
        </a:p>
      </dgm:t>
    </dgm:pt>
    <dgm:pt modelId="{CB89F5FD-14C2-46CF-B0B9-02D299A4E740}" type="pres">
      <dgm:prSet presAssocID="{9FCDB23F-072F-4818-8349-3498B201678A}" presName="connectorText" presStyleLbl="sibTrans2D1" presStyleIdx="0" presStyleCnt="8"/>
      <dgm:spPr/>
      <dgm:t>
        <a:bodyPr/>
        <a:lstStyle/>
        <a:p>
          <a:endParaRPr lang="en-US"/>
        </a:p>
      </dgm:t>
    </dgm:pt>
    <dgm:pt modelId="{570F44A4-7C97-4861-9015-FBA27F620A1A}" type="pres">
      <dgm:prSet presAssocID="{863366A8-5924-4C98-A71B-FFB67A3DEBBF}" presName="node" presStyleLbl="node1" presStyleIdx="1" presStyleCnt="8">
        <dgm:presLayoutVars>
          <dgm:bulletEnabled val="1"/>
        </dgm:presLayoutVars>
      </dgm:prSet>
      <dgm:spPr/>
      <dgm:t>
        <a:bodyPr/>
        <a:lstStyle/>
        <a:p>
          <a:endParaRPr lang="en-US"/>
        </a:p>
      </dgm:t>
    </dgm:pt>
    <dgm:pt modelId="{875ECB5F-F51B-48F4-9932-1DBE85B52797}" type="pres">
      <dgm:prSet presAssocID="{087B9534-F987-4CE4-9DD4-B4CD14434EE7}" presName="sibTrans" presStyleLbl="sibTrans2D1" presStyleIdx="1" presStyleCnt="8"/>
      <dgm:spPr/>
      <dgm:t>
        <a:bodyPr/>
        <a:lstStyle/>
        <a:p>
          <a:endParaRPr lang="en-US"/>
        </a:p>
      </dgm:t>
    </dgm:pt>
    <dgm:pt modelId="{EE857427-A22D-4F20-997E-8A01061CFB23}" type="pres">
      <dgm:prSet presAssocID="{087B9534-F987-4CE4-9DD4-B4CD14434EE7}" presName="connectorText" presStyleLbl="sibTrans2D1" presStyleIdx="1" presStyleCnt="8"/>
      <dgm:spPr/>
      <dgm:t>
        <a:bodyPr/>
        <a:lstStyle/>
        <a:p>
          <a:endParaRPr lang="en-US"/>
        </a:p>
      </dgm:t>
    </dgm:pt>
    <dgm:pt modelId="{5D1817CB-0B76-4ECF-8B4A-A1A157404B77}" type="pres">
      <dgm:prSet presAssocID="{A948D575-B76B-4488-BE13-23D3A46D1729}" presName="node" presStyleLbl="node1" presStyleIdx="2" presStyleCnt="8">
        <dgm:presLayoutVars>
          <dgm:bulletEnabled val="1"/>
        </dgm:presLayoutVars>
      </dgm:prSet>
      <dgm:spPr/>
      <dgm:t>
        <a:bodyPr/>
        <a:lstStyle/>
        <a:p>
          <a:endParaRPr lang="en-US"/>
        </a:p>
      </dgm:t>
    </dgm:pt>
    <dgm:pt modelId="{73AE214E-BC11-4503-8082-76DF2790E29E}" type="pres">
      <dgm:prSet presAssocID="{00A6C9DC-C874-4444-8354-27A65E645525}" presName="sibTrans" presStyleLbl="sibTrans2D1" presStyleIdx="2" presStyleCnt="8"/>
      <dgm:spPr/>
      <dgm:t>
        <a:bodyPr/>
        <a:lstStyle/>
        <a:p>
          <a:endParaRPr lang="en-US"/>
        </a:p>
      </dgm:t>
    </dgm:pt>
    <dgm:pt modelId="{8DD6CCB7-1216-4228-9480-A00FFEFDAC37}" type="pres">
      <dgm:prSet presAssocID="{00A6C9DC-C874-4444-8354-27A65E645525}" presName="connectorText" presStyleLbl="sibTrans2D1" presStyleIdx="2" presStyleCnt="8"/>
      <dgm:spPr/>
      <dgm:t>
        <a:bodyPr/>
        <a:lstStyle/>
        <a:p>
          <a:endParaRPr lang="en-US"/>
        </a:p>
      </dgm:t>
    </dgm:pt>
    <dgm:pt modelId="{27FEFA51-D7AB-4E9E-8AC9-7DD57A0561BB}" type="pres">
      <dgm:prSet presAssocID="{0BA8D7AD-32CA-47C1-97B2-024FBB29C9E6}" presName="node" presStyleLbl="node1" presStyleIdx="3" presStyleCnt="8">
        <dgm:presLayoutVars>
          <dgm:bulletEnabled val="1"/>
        </dgm:presLayoutVars>
      </dgm:prSet>
      <dgm:spPr/>
      <dgm:t>
        <a:bodyPr/>
        <a:lstStyle/>
        <a:p>
          <a:endParaRPr lang="en-US"/>
        </a:p>
      </dgm:t>
    </dgm:pt>
    <dgm:pt modelId="{22F714E6-A08A-49DB-9EC0-5B52EE586255}" type="pres">
      <dgm:prSet presAssocID="{1B9132A2-506A-4AA2-B359-F49DCE44C482}" presName="sibTrans" presStyleLbl="sibTrans2D1" presStyleIdx="3" presStyleCnt="8"/>
      <dgm:spPr/>
      <dgm:t>
        <a:bodyPr/>
        <a:lstStyle/>
        <a:p>
          <a:endParaRPr lang="en-US"/>
        </a:p>
      </dgm:t>
    </dgm:pt>
    <dgm:pt modelId="{43E40E05-8A23-466E-A40D-10106B330FB2}" type="pres">
      <dgm:prSet presAssocID="{1B9132A2-506A-4AA2-B359-F49DCE44C482}" presName="connectorText" presStyleLbl="sibTrans2D1" presStyleIdx="3" presStyleCnt="8"/>
      <dgm:spPr/>
      <dgm:t>
        <a:bodyPr/>
        <a:lstStyle/>
        <a:p>
          <a:endParaRPr lang="en-US"/>
        </a:p>
      </dgm:t>
    </dgm:pt>
    <dgm:pt modelId="{F6E1AC3B-E79E-4282-AACB-B478D5CD3C68}" type="pres">
      <dgm:prSet presAssocID="{0C023824-1873-45C7-96B5-B1C7915284E9}" presName="node" presStyleLbl="node1" presStyleIdx="4" presStyleCnt="8">
        <dgm:presLayoutVars>
          <dgm:bulletEnabled val="1"/>
        </dgm:presLayoutVars>
      </dgm:prSet>
      <dgm:spPr/>
      <dgm:t>
        <a:bodyPr/>
        <a:lstStyle/>
        <a:p>
          <a:endParaRPr lang="en-US"/>
        </a:p>
      </dgm:t>
    </dgm:pt>
    <dgm:pt modelId="{0EB549BB-2A30-4E5A-8E37-F0D17C6E6EC7}" type="pres">
      <dgm:prSet presAssocID="{E699D74E-FC41-48E7-8C26-15229B5B45FF}" presName="sibTrans" presStyleLbl="sibTrans2D1" presStyleIdx="4" presStyleCnt="8"/>
      <dgm:spPr/>
      <dgm:t>
        <a:bodyPr/>
        <a:lstStyle/>
        <a:p>
          <a:endParaRPr lang="en-US"/>
        </a:p>
      </dgm:t>
    </dgm:pt>
    <dgm:pt modelId="{FF1476C7-57D3-4B61-AFF9-E1255D3213CD}" type="pres">
      <dgm:prSet presAssocID="{E699D74E-FC41-48E7-8C26-15229B5B45FF}" presName="connectorText" presStyleLbl="sibTrans2D1" presStyleIdx="4" presStyleCnt="8"/>
      <dgm:spPr/>
      <dgm:t>
        <a:bodyPr/>
        <a:lstStyle/>
        <a:p>
          <a:endParaRPr lang="en-US"/>
        </a:p>
      </dgm:t>
    </dgm:pt>
    <dgm:pt modelId="{19779C07-5B84-4BB9-B86F-D5016B01E44D}" type="pres">
      <dgm:prSet presAssocID="{1FBF78A2-27D5-4ECD-A610-9BF6D5E5BBE5}" presName="node" presStyleLbl="node1" presStyleIdx="5" presStyleCnt="8">
        <dgm:presLayoutVars>
          <dgm:bulletEnabled val="1"/>
        </dgm:presLayoutVars>
      </dgm:prSet>
      <dgm:spPr/>
      <dgm:t>
        <a:bodyPr/>
        <a:lstStyle/>
        <a:p>
          <a:endParaRPr lang="en-US"/>
        </a:p>
      </dgm:t>
    </dgm:pt>
    <dgm:pt modelId="{83C56C07-4F30-4BD2-926A-0E3E0DBB1E01}" type="pres">
      <dgm:prSet presAssocID="{0E23B0B2-E377-40DD-866C-8C9AD691907D}" presName="sibTrans" presStyleLbl="sibTrans2D1" presStyleIdx="5" presStyleCnt="8"/>
      <dgm:spPr/>
      <dgm:t>
        <a:bodyPr/>
        <a:lstStyle/>
        <a:p>
          <a:endParaRPr lang="en-US"/>
        </a:p>
      </dgm:t>
    </dgm:pt>
    <dgm:pt modelId="{E26EF218-2A52-4232-9A3B-CD0874F7FCA2}" type="pres">
      <dgm:prSet presAssocID="{0E23B0B2-E377-40DD-866C-8C9AD691907D}" presName="connectorText" presStyleLbl="sibTrans2D1" presStyleIdx="5" presStyleCnt="8"/>
      <dgm:spPr/>
      <dgm:t>
        <a:bodyPr/>
        <a:lstStyle/>
        <a:p>
          <a:endParaRPr lang="en-US"/>
        </a:p>
      </dgm:t>
    </dgm:pt>
    <dgm:pt modelId="{C178576F-F973-45D6-81BA-69728C210352}" type="pres">
      <dgm:prSet presAssocID="{4AF4763C-96BB-4A5E-A814-997C60FE800C}" presName="node" presStyleLbl="node1" presStyleIdx="6" presStyleCnt="8">
        <dgm:presLayoutVars>
          <dgm:bulletEnabled val="1"/>
        </dgm:presLayoutVars>
      </dgm:prSet>
      <dgm:spPr/>
      <dgm:t>
        <a:bodyPr/>
        <a:lstStyle/>
        <a:p>
          <a:endParaRPr lang="en-US"/>
        </a:p>
      </dgm:t>
    </dgm:pt>
    <dgm:pt modelId="{053428BF-CFB9-4208-BC88-3E59F6FCFEDB}" type="pres">
      <dgm:prSet presAssocID="{F10FF2B6-ADA5-44A7-99C2-65883D2912F9}" presName="sibTrans" presStyleLbl="sibTrans2D1" presStyleIdx="6" presStyleCnt="8"/>
      <dgm:spPr/>
      <dgm:t>
        <a:bodyPr/>
        <a:lstStyle/>
        <a:p>
          <a:endParaRPr lang="en-US"/>
        </a:p>
      </dgm:t>
    </dgm:pt>
    <dgm:pt modelId="{26309CD1-F3A8-4EF4-B118-6E53FE52CE1B}" type="pres">
      <dgm:prSet presAssocID="{F10FF2B6-ADA5-44A7-99C2-65883D2912F9}" presName="connectorText" presStyleLbl="sibTrans2D1" presStyleIdx="6" presStyleCnt="8"/>
      <dgm:spPr/>
      <dgm:t>
        <a:bodyPr/>
        <a:lstStyle/>
        <a:p>
          <a:endParaRPr lang="en-US"/>
        </a:p>
      </dgm:t>
    </dgm:pt>
    <dgm:pt modelId="{29B0527A-8AE5-4E3C-9615-72D74F005A8F}" type="pres">
      <dgm:prSet presAssocID="{7008CF3A-CF10-4675-A4B4-E435CD6AB52F}" presName="node" presStyleLbl="node1" presStyleIdx="7" presStyleCnt="8">
        <dgm:presLayoutVars>
          <dgm:bulletEnabled val="1"/>
        </dgm:presLayoutVars>
      </dgm:prSet>
      <dgm:spPr/>
      <dgm:t>
        <a:bodyPr/>
        <a:lstStyle/>
        <a:p>
          <a:endParaRPr lang="en-US"/>
        </a:p>
      </dgm:t>
    </dgm:pt>
    <dgm:pt modelId="{73BC7D0F-D18B-448A-AED5-46D7D6830FBD}" type="pres">
      <dgm:prSet presAssocID="{27DE1EE9-CF06-491D-BA9D-A6E86FA4BF08}" presName="sibTrans" presStyleLbl="sibTrans2D1" presStyleIdx="7" presStyleCnt="8"/>
      <dgm:spPr/>
      <dgm:t>
        <a:bodyPr/>
        <a:lstStyle/>
        <a:p>
          <a:endParaRPr lang="en-US"/>
        </a:p>
      </dgm:t>
    </dgm:pt>
    <dgm:pt modelId="{81CDA182-32E8-4887-9151-B90F4601124D}" type="pres">
      <dgm:prSet presAssocID="{27DE1EE9-CF06-491D-BA9D-A6E86FA4BF08}" presName="connectorText" presStyleLbl="sibTrans2D1" presStyleIdx="7" presStyleCnt="8"/>
      <dgm:spPr/>
      <dgm:t>
        <a:bodyPr/>
        <a:lstStyle/>
        <a:p>
          <a:endParaRPr lang="en-US"/>
        </a:p>
      </dgm:t>
    </dgm:pt>
  </dgm:ptLst>
  <dgm:cxnLst>
    <dgm:cxn modelId="{5EBCCFCE-CC11-4954-A410-770042CA0EC6}" type="presOf" srcId="{0BA8D7AD-32CA-47C1-97B2-024FBB29C9E6}" destId="{27FEFA51-D7AB-4E9E-8AC9-7DD57A0561BB}" srcOrd="0" destOrd="0" presId="urn:microsoft.com/office/officeart/2005/8/layout/cycle2"/>
    <dgm:cxn modelId="{D7EA702E-AA45-4DD9-9737-58BA896FC88A}" type="presOf" srcId="{F10FF2B6-ADA5-44A7-99C2-65883D2912F9}" destId="{26309CD1-F3A8-4EF4-B118-6E53FE52CE1B}" srcOrd="1" destOrd="0" presId="urn:microsoft.com/office/officeart/2005/8/layout/cycle2"/>
    <dgm:cxn modelId="{6CC1EE23-280F-40BE-9FFB-A1E3D8D151DF}" type="presOf" srcId="{1FBF78A2-27D5-4ECD-A610-9BF6D5E5BBE5}" destId="{19779C07-5B84-4BB9-B86F-D5016B01E44D}" srcOrd="0" destOrd="0" presId="urn:microsoft.com/office/officeart/2005/8/layout/cycle2"/>
    <dgm:cxn modelId="{F2964F52-19DC-42A2-8A76-88E1CC926D1C}" srcId="{95171213-65B4-48CD-BD2A-679D165A5294}" destId="{A948D575-B76B-4488-BE13-23D3A46D1729}" srcOrd="2" destOrd="0" parTransId="{A17F8228-0F8E-4B72-9BD7-3C028D259BD7}" sibTransId="{00A6C9DC-C874-4444-8354-27A65E645525}"/>
    <dgm:cxn modelId="{A3412917-B0A0-41F6-9B97-BAEADB56CDFC}" srcId="{95171213-65B4-48CD-BD2A-679D165A5294}" destId="{0C023824-1873-45C7-96B5-B1C7915284E9}" srcOrd="4" destOrd="0" parTransId="{1F247B03-C4E1-4512-8AFE-2F27BA760227}" sibTransId="{E699D74E-FC41-48E7-8C26-15229B5B45FF}"/>
    <dgm:cxn modelId="{67CAEA77-A7E7-400A-A209-927FAB38BAAB}" type="presOf" srcId="{00A6C9DC-C874-4444-8354-27A65E645525}" destId="{73AE214E-BC11-4503-8082-76DF2790E29E}" srcOrd="0" destOrd="0" presId="urn:microsoft.com/office/officeart/2005/8/layout/cycle2"/>
    <dgm:cxn modelId="{A2BD43E1-3FCE-400B-9EBC-9AEEE642A77A}" type="presOf" srcId="{95171213-65B4-48CD-BD2A-679D165A5294}" destId="{46B38C04-99AF-4EFA-B9A2-CC1B4551D0D6}" srcOrd="0" destOrd="0" presId="urn:microsoft.com/office/officeart/2005/8/layout/cycle2"/>
    <dgm:cxn modelId="{E541D792-41A3-445E-9990-7AD8A75DB9B8}" type="presOf" srcId="{9FCDB23F-072F-4818-8349-3498B201678A}" destId="{CB89F5FD-14C2-46CF-B0B9-02D299A4E740}" srcOrd="1" destOrd="0" presId="urn:microsoft.com/office/officeart/2005/8/layout/cycle2"/>
    <dgm:cxn modelId="{1D073310-EF31-43C7-93C8-087551513AE8}" type="presOf" srcId="{E699D74E-FC41-48E7-8C26-15229B5B45FF}" destId="{0EB549BB-2A30-4E5A-8E37-F0D17C6E6EC7}" srcOrd="0" destOrd="0" presId="urn:microsoft.com/office/officeart/2005/8/layout/cycle2"/>
    <dgm:cxn modelId="{ABBBF66C-6319-4E80-B484-8567C1FB22D2}" type="presOf" srcId="{27DE1EE9-CF06-491D-BA9D-A6E86FA4BF08}" destId="{73BC7D0F-D18B-448A-AED5-46D7D6830FBD}" srcOrd="0" destOrd="0" presId="urn:microsoft.com/office/officeart/2005/8/layout/cycle2"/>
    <dgm:cxn modelId="{DD0BAF50-0F43-4D2D-BAC3-AA20A50477DB}" type="presOf" srcId="{1B9132A2-506A-4AA2-B359-F49DCE44C482}" destId="{43E40E05-8A23-466E-A40D-10106B330FB2}" srcOrd="1" destOrd="0" presId="urn:microsoft.com/office/officeart/2005/8/layout/cycle2"/>
    <dgm:cxn modelId="{E1B6C2DF-55A5-4F41-B76E-08EA8131919A}" srcId="{95171213-65B4-48CD-BD2A-679D165A5294}" destId="{4AF4763C-96BB-4A5E-A814-997C60FE800C}" srcOrd="6" destOrd="0" parTransId="{542F1B94-76D5-4161-9834-150E3F97F2B5}" sibTransId="{F10FF2B6-ADA5-44A7-99C2-65883D2912F9}"/>
    <dgm:cxn modelId="{10730B6D-1A9D-499B-A32E-8847908C3116}" srcId="{95171213-65B4-48CD-BD2A-679D165A5294}" destId="{1FBF78A2-27D5-4ECD-A610-9BF6D5E5BBE5}" srcOrd="5" destOrd="0" parTransId="{AA2F16E6-9153-4A70-8F49-57DCA56E557E}" sibTransId="{0E23B0B2-E377-40DD-866C-8C9AD691907D}"/>
    <dgm:cxn modelId="{D0826887-55F1-4BBA-8B7D-D3FDBEC99497}" srcId="{95171213-65B4-48CD-BD2A-679D165A5294}" destId="{0BA8D7AD-32CA-47C1-97B2-024FBB29C9E6}" srcOrd="3" destOrd="0" parTransId="{8AAC4FF8-C387-4082-919D-D3EC20D265B8}" sibTransId="{1B9132A2-506A-4AA2-B359-F49DCE44C482}"/>
    <dgm:cxn modelId="{0D2E55E8-9885-4226-88F8-BF4C44F40A7D}" srcId="{95171213-65B4-48CD-BD2A-679D165A5294}" destId="{863366A8-5924-4C98-A71B-FFB67A3DEBBF}" srcOrd="1" destOrd="0" parTransId="{F99C9158-FCFD-4C8D-854A-6E6B9BC49145}" sibTransId="{087B9534-F987-4CE4-9DD4-B4CD14434EE7}"/>
    <dgm:cxn modelId="{E5C0A057-17E9-4DFD-BE2E-6231BCCD6D3F}" type="presOf" srcId="{E699D74E-FC41-48E7-8C26-15229B5B45FF}" destId="{FF1476C7-57D3-4B61-AFF9-E1255D3213CD}" srcOrd="1" destOrd="0" presId="urn:microsoft.com/office/officeart/2005/8/layout/cycle2"/>
    <dgm:cxn modelId="{2FA19DE0-2549-4D74-AD44-23959ECAF7C7}" type="presOf" srcId="{A948D575-B76B-4488-BE13-23D3A46D1729}" destId="{5D1817CB-0B76-4ECF-8B4A-A1A157404B77}" srcOrd="0" destOrd="0" presId="urn:microsoft.com/office/officeart/2005/8/layout/cycle2"/>
    <dgm:cxn modelId="{D5D8A2E5-6AB4-4276-95D2-B5D2AFBFA2D7}" type="presOf" srcId="{087B9534-F987-4CE4-9DD4-B4CD14434EE7}" destId="{875ECB5F-F51B-48F4-9932-1DBE85B52797}" srcOrd="0" destOrd="0" presId="urn:microsoft.com/office/officeart/2005/8/layout/cycle2"/>
    <dgm:cxn modelId="{72A135FE-A3E0-4B56-9B48-6A67C52BA426}" type="presOf" srcId="{0E23B0B2-E377-40DD-866C-8C9AD691907D}" destId="{83C56C07-4F30-4BD2-926A-0E3E0DBB1E01}" srcOrd="0" destOrd="0" presId="urn:microsoft.com/office/officeart/2005/8/layout/cycle2"/>
    <dgm:cxn modelId="{21B68873-03FF-42E9-9D46-0F42737170BE}" type="presOf" srcId="{00A6C9DC-C874-4444-8354-27A65E645525}" destId="{8DD6CCB7-1216-4228-9480-A00FFEFDAC37}" srcOrd="1" destOrd="0" presId="urn:microsoft.com/office/officeart/2005/8/layout/cycle2"/>
    <dgm:cxn modelId="{2BA9A2E7-018B-420E-BF93-D55468C7AC6A}" type="presOf" srcId="{9FCDB23F-072F-4818-8349-3498B201678A}" destId="{34B885F3-2E3A-4336-BDF6-549B330E1C09}" srcOrd="0" destOrd="0" presId="urn:microsoft.com/office/officeart/2005/8/layout/cycle2"/>
    <dgm:cxn modelId="{B9CFE1B1-C169-4B5A-AA6A-DE3E1262AE8E}" type="presOf" srcId="{0E23B0B2-E377-40DD-866C-8C9AD691907D}" destId="{E26EF218-2A52-4232-9A3B-CD0874F7FCA2}" srcOrd="1" destOrd="0" presId="urn:microsoft.com/office/officeart/2005/8/layout/cycle2"/>
    <dgm:cxn modelId="{9BE41B03-0F58-400D-B7EB-454DEE6F24E7}" type="presOf" srcId="{1B9132A2-506A-4AA2-B359-F49DCE44C482}" destId="{22F714E6-A08A-49DB-9EC0-5B52EE586255}" srcOrd="0" destOrd="0" presId="urn:microsoft.com/office/officeart/2005/8/layout/cycle2"/>
    <dgm:cxn modelId="{A6714CA4-8302-4D73-82B8-FEB59FA0295A}" type="presOf" srcId="{7008CF3A-CF10-4675-A4B4-E435CD6AB52F}" destId="{29B0527A-8AE5-4E3C-9615-72D74F005A8F}" srcOrd="0" destOrd="0" presId="urn:microsoft.com/office/officeart/2005/8/layout/cycle2"/>
    <dgm:cxn modelId="{FDE1A5BB-E8D8-4712-A43B-4590EAD16582}" type="presOf" srcId="{087B9534-F987-4CE4-9DD4-B4CD14434EE7}" destId="{EE857427-A22D-4F20-997E-8A01061CFB23}" srcOrd="1" destOrd="0" presId="urn:microsoft.com/office/officeart/2005/8/layout/cycle2"/>
    <dgm:cxn modelId="{0EC8B511-A02D-4671-910A-99EB82527694}" type="presOf" srcId="{4AF4763C-96BB-4A5E-A814-997C60FE800C}" destId="{C178576F-F973-45D6-81BA-69728C210352}" srcOrd="0" destOrd="0" presId="urn:microsoft.com/office/officeart/2005/8/layout/cycle2"/>
    <dgm:cxn modelId="{33BDBAAF-50A0-476D-A9A7-483ADDA42A29}" type="presOf" srcId="{F10FF2B6-ADA5-44A7-99C2-65883D2912F9}" destId="{053428BF-CFB9-4208-BC88-3E59F6FCFEDB}" srcOrd="0" destOrd="0" presId="urn:microsoft.com/office/officeart/2005/8/layout/cycle2"/>
    <dgm:cxn modelId="{F3DE27EE-6531-4A91-A471-24692BFCEFD8}" type="presOf" srcId="{0C023824-1873-45C7-96B5-B1C7915284E9}" destId="{F6E1AC3B-E79E-4282-AACB-B478D5CD3C68}" srcOrd="0" destOrd="0" presId="urn:microsoft.com/office/officeart/2005/8/layout/cycle2"/>
    <dgm:cxn modelId="{5E0945CF-9CCF-4B14-BE50-97819E8C5D4E}" type="presOf" srcId="{863366A8-5924-4C98-A71B-FFB67A3DEBBF}" destId="{570F44A4-7C97-4861-9015-FBA27F620A1A}" srcOrd="0" destOrd="0" presId="urn:microsoft.com/office/officeart/2005/8/layout/cycle2"/>
    <dgm:cxn modelId="{6DA7C87A-C08A-4183-8D7A-7E878AC5FB5E}" type="presOf" srcId="{EF04CFFF-4A87-46EA-9044-5185B17D22F4}" destId="{E479D8EC-3694-4C43-B795-452ED869622C}" srcOrd="0" destOrd="0" presId="urn:microsoft.com/office/officeart/2005/8/layout/cycle2"/>
    <dgm:cxn modelId="{197C1E09-602D-4CDD-B334-872C3280A0BF}" srcId="{95171213-65B4-48CD-BD2A-679D165A5294}" destId="{EF04CFFF-4A87-46EA-9044-5185B17D22F4}" srcOrd="0" destOrd="0" parTransId="{0586AF7D-883C-419E-94E3-C3F8C34594C0}" sibTransId="{9FCDB23F-072F-4818-8349-3498B201678A}"/>
    <dgm:cxn modelId="{338F2D00-EC6E-4635-B26F-B1D97FC7DCF7}" type="presOf" srcId="{27DE1EE9-CF06-491D-BA9D-A6E86FA4BF08}" destId="{81CDA182-32E8-4887-9151-B90F4601124D}" srcOrd="1" destOrd="0" presId="urn:microsoft.com/office/officeart/2005/8/layout/cycle2"/>
    <dgm:cxn modelId="{3159996D-BC15-4828-817C-7CCBD4178284}" srcId="{95171213-65B4-48CD-BD2A-679D165A5294}" destId="{7008CF3A-CF10-4675-A4B4-E435CD6AB52F}" srcOrd="7" destOrd="0" parTransId="{B7E665AC-AAB8-4803-A7FC-535581A387CC}" sibTransId="{27DE1EE9-CF06-491D-BA9D-A6E86FA4BF08}"/>
    <dgm:cxn modelId="{57610D4A-8F2A-4EA4-9F81-53CFF355B517}" type="presParOf" srcId="{46B38C04-99AF-4EFA-B9A2-CC1B4551D0D6}" destId="{E479D8EC-3694-4C43-B795-452ED869622C}" srcOrd="0" destOrd="0" presId="urn:microsoft.com/office/officeart/2005/8/layout/cycle2"/>
    <dgm:cxn modelId="{DCBE6A72-2FFB-4D6C-AFA8-30FAE3A8C7FD}" type="presParOf" srcId="{46B38C04-99AF-4EFA-B9A2-CC1B4551D0D6}" destId="{34B885F3-2E3A-4336-BDF6-549B330E1C09}" srcOrd="1" destOrd="0" presId="urn:microsoft.com/office/officeart/2005/8/layout/cycle2"/>
    <dgm:cxn modelId="{FEBF4767-C654-4DFA-872D-D91EC0813FC6}" type="presParOf" srcId="{34B885F3-2E3A-4336-BDF6-549B330E1C09}" destId="{CB89F5FD-14C2-46CF-B0B9-02D299A4E740}" srcOrd="0" destOrd="0" presId="urn:microsoft.com/office/officeart/2005/8/layout/cycle2"/>
    <dgm:cxn modelId="{A258F9D9-A515-4B00-B133-B57778AA4D7C}" type="presParOf" srcId="{46B38C04-99AF-4EFA-B9A2-CC1B4551D0D6}" destId="{570F44A4-7C97-4861-9015-FBA27F620A1A}" srcOrd="2" destOrd="0" presId="urn:microsoft.com/office/officeart/2005/8/layout/cycle2"/>
    <dgm:cxn modelId="{AF2C30FE-1E8F-4979-B7F7-B5DEDEB18230}" type="presParOf" srcId="{46B38C04-99AF-4EFA-B9A2-CC1B4551D0D6}" destId="{875ECB5F-F51B-48F4-9932-1DBE85B52797}" srcOrd="3" destOrd="0" presId="urn:microsoft.com/office/officeart/2005/8/layout/cycle2"/>
    <dgm:cxn modelId="{76DEB3AA-E235-453F-A7DC-79B703F2209A}" type="presParOf" srcId="{875ECB5F-F51B-48F4-9932-1DBE85B52797}" destId="{EE857427-A22D-4F20-997E-8A01061CFB23}" srcOrd="0" destOrd="0" presId="urn:microsoft.com/office/officeart/2005/8/layout/cycle2"/>
    <dgm:cxn modelId="{5F655583-CA83-4C21-A0DE-625E98844F05}" type="presParOf" srcId="{46B38C04-99AF-4EFA-B9A2-CC1B4551D0D6}" destId="{5D1817CB-0B76-4ECF-8B4A-A1A157404B77}" srcOrd="4" destOrd="0" presId="urn:microsoft.com/office/officeart/2005/8/layout/cycle2"/>
    <dgm:cxn modelId="{81D25C7B-908A-4E88-AB0C-332F65535500}" type="presParOf" srcId="{46B38C04-99AF-4EFA-B9A2-CC1B4551D0D6}" destId="{73AE214E-BC11-4503-8082-76DF2790E29E}" srcOrd="5" destOrd="0" presId="urn:microsoft.com/office/officeart/2005/8/layout/cycle2"/>
    <dgm:cxn modelId="{1F1C9CA4-4E4C-42F9-8F61-CC97975C5F4E}" type="presParOf" srcId="{73AE214E-BC11-4503-8082-76DF2790E29E}" destId="{8DD6CCB7-1216-4228-9480-A00FFEFDAC37}" srcOrd="0" destOrd="0" presId="urn:microsoft.com/office/officeart/2005/8/layout/cycle2"/>
    <dgm:cxn modelId="{522A1E27-EECD-41D5-82C3-4D4CF2F3868D}" type="presParOf" srcId="{46B38C04-99AF-4EFA-B9A2-CC1B4551D0D6}" destId="{27FEFA51-D7AB-4E9E-8AC9-7DD57A0561BB}" srcOrd="6" destOrd="0" presId="urn:microsoft.com/office/officeart/2005/8/layout/cycle2"/>
    <dgm:cxn modelId="{6503EACE-ED5C-4821-A967-FDE2AFFE8299}" type="presParOf" srcId="{46B38C04-99AF-4EFA-B9A2-CC1B4551D0D6}" destId="{22F714E6-A08A-49DB-9EC0-5B52EE586255}" srcOrd="7" destOrd="0" presId="urn:microsoft.com/office/officeart/2005/8/layout/cycle2"/>
    <dgm:cxn modelId="{33DE159C-E0BA-4D88-B61F-EF1E189B81B1}" type="presParOf" srcId="{22F714E6-A08A-49DB-9EC0-5B52EE586255}" destId="{43E40E05-8A23-466E-A40D-10106B330FB2}" srcOrd="0" destOrd="0" presId="urn:microsoft.com/office/officeart/2005/8/layout/cycle2"/>
    <dgm:cxn modelId="{8C5A7DE6-7E67-4188-A535-712C88239B0E}" type="presParOf" srcId="{46B38C04-99AF-4EFA-B9A2-CC1B4551D0D6}" destId="{F6E1AC3B-E79E-4282-AACB-B478D5CD3C68}" srcOrd="8" destOrd="0" presId="urn:microsoft.com/office/officeart/2005/8/layout/cycle2"/>
    <dgm:cxn modelId="{C6F79A14-6512-4D09-83A0-480794EF9596}" type="presParOf" srcId="{46B38C04-99AF-4EFA-B9A2-CC1B4551D0D6}" destId="{0EB549BB-2A30-4E5A-8E37-F0D17C6E6EC7}" srcOrd="9" destOrd="0" presId="urn:microsoft.com/office/officeart/2005/8/layout/cycle2"/>
    <dgm:cxn modelId="{8EFCA069-03AE-48BA-B4D7-1A9F09BF867B}" type="presParOf" srcId="{0EB549BB-2A30-4E5A-8E37-F0D17C6E6EC7}" destId="{FF1476C7-57D3-4B61-AFF9-E1255D3213CD}" srcOrd="0" destOrd="0" presId="urn:microsoft.com/office/officeart/2005/8/layout/cycle2"/>
    <dgm:cxn modelId="{B20CBA67-D084-4758-9654-DA2773170381}" type="presParOf" srcId="{46B38C04-99AF-4EFA-B9A2-CC1B4551D0D6}" destId="{19779C07-5B84-4BB9-B86F-D5016B01E44D}" srcOrd="10" destOrd="0" presId="urn:microsoft.com/office/officeart/2005/8/layout/cycle2"/>
    <dgm:cxn modelId="{C573E189-8DEF-4328-9530-E5A27362B424}" type="presParOf" srcId="{46B38C04-99AF-4EFA-B9A2-CC1B4551D0D6}" destId="{83C56C07-4F30-4BD2-926A-0E3E0DBB1E01}" srcOrd="11" destOrd="0" presId="urn:microsoft.com/office/officeart/2005/8/layout/cycle2"/>
    <dgm:cxn modelId="{A7EB33A7-2AEB-4C5C-9FFB-07630421B8C1}" type="presParOf" srcId="{83C56C07-4F30-4BD2-926A-0E3E0DBB1E01}" destId="{E26EF218-2A52-4232-9A3B-CD0874F7FCA2}" srcOrd="0" destOrd="0" presId="urn:microsoft.com/office/officeart/2005/8/layout/cycle2"/>
    <dgm:cxn modelId="{C57D0D3F-B17D-4DD8-B92C-3A6D1F7BD843}" type="presParOf" srcId="{46B38C04-99AF-4EFA-B9A2-CC1B4551D0D6}" destId="{C178576F-F973-45D6-81BA-69728C210352}" srcOrd="12" destOrd="0" presId="urn:microsoft.com/office/officeart/2005/8/layout/cycle2"/>
    <dgm:cxn modelId="{3E5FBB8E-11AB-46CE-AF87-3BD2B4336319}" type="presParOf" srcId="{46B38C04-99AF-4EFA-B9A2-CC1B4551D0D6}" destId="{053428BF-CFB9-4208-BC88-3E59F6FCFEDB}" srcOrd="13" destOrd="0" presId="urn:microsoft.com/office/officeart/2005/8/layout/cycle2"/>
    <dgm:cxn modelId="{211CEA46-E932-488E-B099-43A4D676471C}" type="presParOf" srcId="{053428BF-CFB9-4208-BC88-3E59F6FCFEDB}" destId="{26309CD1-F3A8-4EF4-B118-6E53FE52CE1B}" srcOrd="0" destOrd="0" presId="urn:microsoft.com/office/officeart/2005/8/layout/cycle2"/>
    <dgm:cxn modelId="{A16724EF-A3D8-4AA6-9818-85B3D596C25A}" type="presParOf" srcId="{46B38C04-99AF-4EFA-B9A2-CC1B4551D0D6}" destId="{29B0527A-8AE5-4E3C-9615-72D74F005A8F}" srcOrd="14" destOrd="0" presId="urn:microsoft.com/office/officeart/2005/8/layout/cycle2"/>
    <dgm:cxn modelId="{07B7AC4D-6EE5-4F27-A361-B0B1D0F9A99B}" type="presParOf" srcId="{46B38C04-99AF-4EFA-B9A2-CC1B4551D0D6}" destId="{73BC7D0F-D18B-448A-AED5-46D7D6830FBD}" srcOrd="15" destOrd="0" presId="urn:microsoft.com/office/officeart/2005/8/layout/cycle2"/>
    <dgm:cxn modelId="{BB07E12F-6CE8-4363-8E52-C072E131EE89}" type="presParOf" srcId="{73BC7D0F-D18B-448A-AED5-46D7D6830FBD}" destId="{81CDA182-32E8-4887-9151-B90F4601124D}"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9D8EC-3694-4C43-B795-452ED869622C}">
      <dsp:nvSpPr>
        <dsp:cNvPr id="0" name=""/>
        <dsp:cNvSpPr/>
      </dsp:nvSpPr>
      <dsp:spPr>
        <a:xfrm>
          <a:off x="3620541" y="680"/>
          <a:ext cx="988516" cy="988516"/>
        </a:xfrm>
        <a:prstGeom prst="ellipse">
          <a:avLst/>
        </a:prstGeom>
        <a:solidFill>
          <a:srgbClr val="E1F7C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endParaRPr lang="en-US" sz="4200" kern="1200" dirty="0"/>
        </a:p>
      </dsp:txBody>
      <dsp:txXfrm>
        <a:off x="3765306" y="145445"/>
        <a:ext cx="698986" cy="698986"/>
      </dsp:txXfrm>
    </dsp:sp>
    <dsp:sp modelId="{34B885F3-2E3A-4336-BDF6-549B330E1C09}">
      <dsp:nvSpPr>
        <dsp:cNvPr id="0" name=""/>
        <dsp:cNvSpPr/>
      </dsp:nvSpPr>
      <dsp:spPr>
        <a:xfrm rot="1350000">
          <a:off x="4662226" y="609311"/>
          <a:ext cx="262830" cy="333624"/>
        </a:xfrm>
        <a:prstGeom prst="rightArrow">
          <a:avLst>
            <a:gd name="adj1" fmla="val 60000"/>
            <a:gd name="adj2" fmla="val 50000"/>
          </a:avLst>
        </a:prstGeom>
        <a:solidFill>
          <a:srgbClr val="5E97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665227" y="660949"/>
        <a:ext cx="183981" cy="200174"/>
      </dsp:txXfrm>
    </dsp:sp>
    <dsp:sp modelId="{570F44A4-7C97-4861-9015-FBA27F620A1A}">
      <dsp:nvSpPr>
        <dsp:cNvPr id="0" name=""/>
        <dsp:cNvSpPr/>
      </dsp:nvSpPr>
      <dsp:spPr>
        <a:xfrm>
          <a:off x="4991969" y="568744"/>
          <a:ext cx="988516" cy="988516"/>
        </a:xfrm>
        <a:prstGeom prst="ellipse">
          <a:avLst/>
        </a:prstGeom>
        <a:solidFill>
          <a:srgbClr val="E1F7C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endParaRPr lang="en-US" sz="4200" kern="1200" dirty="0"/>
        </a:p>
      </dsp:txBody>
      <dsp:txXfrm>
        <a:off x="5136734" y="713509"/>
        <a:ext cx="698986" cy="698986"/>
      </dsp:txXfrm>
    </dsp:sp>
    <dsp:sp modelId="{875ECB5F-F51B-48F4-9932-1DBE85B52797}">
      <dsp:nvSpPr>
        <dsp:cNvPr id="0" name=""/>
        <dsp:cNvSpPr/>
      </dsp:nvSpPr>
      <dsp:spPr>
        <a:xfrm rot="4050000">
          <a:off x="5635998" y="1575032"/>
          <a:ext cx="262830" cy="333624"/>
        </a:xfrm>
        <a:prstGeom prst="rightArrow">
          <a:avLst>
            <a:gd name="adj1" fmla="val 60000"/>
            <a:gd name="adj2" fmla="val 50000"/>
          </a:avLst>
        </a:prstGeom>
        <a:solidFill>
          <a:srgbClr val="5E97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660335" y="1605334"/>
        <a:ext cx="183981" cy="200174"/>
      </dsp:txXfrm>
    </dsp:sp>
    <dsp:sp modelId="{5D1817CB-0B76-4ECF-8B4A-A1A157404B77}">
      <dsp:nvSpPr>
        <dsp:cNvPr id="0" name=""/>
        <dsp:cNvSpPr/>
      </dsp:nvSpPr>
      <dsp:spPr>
        <a:xfrm>
          <a:off x="5560034" y="1940172"/>
          <a:ext cx="988516" cy="988516"/>
        </a:xfrm>
        <a:prstGeom prst="ellipse">
          <a:avLst/>
        </a:prstGeom>
        <a:solidFill>
          <a:srgbClr val="E1F7C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endParaRPr lang="en-US" sz="4200" kern="1200"/>
        </a:p>
      </dsp:txBody>
      <dsp:txXfrm>
        <a:off x="5704799" y="2084937"/>
        <a:ext cx="698986" cy="698986"/>
      </dsp:txXfrm>
    </dsp:sp>
    <dsp:sp modelId="{73AE214E-BC11-4503-8082-76DF2790E29E}">
      <dsp:nvSpPr>
        <dsp:cNvPr id="0" name=""/>
        <dsp:cNvSpPr/>
      </dsp:nvSpPr>
      <dsp:spPr>
        <a:xfrm rot="6750000">
          <a:off x="5641691" y="2946460"/>
          <a:ext cx="262830" cy="333624"/>
        </a:xfrm>
        <a:prstGeom prst="rightArrow">
          <a:avLst>
            <a:gd name="adj1" fmla="val 60000"/>
            <a:gd name="adj2" fmla="val 50000"/>
          </a:avLst>
        </a:prstGeom>
        <a:solidFill>
          <a:srgbClr val="5E97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5696203" y="2976762"/>
        <a:ext cx="183981" cy="200174"/>
      </dsp:txXfrm>
    </dsp:sp>
    <dsp:sp modelId="{27FEFA51-D7AB-4E9E-8AC9-7DD57A0561BB}">
      <dsp:nvSpPr>
        <dsp:cNvPr id="0" name=""/>
        <dsp:cNvSpPr/>
      </dsp:nvSpPr>
      <dsp:spPr>
        <a:xfrm>
          <a:off x="4991969" y="3311600"/>
          <a:ext cx="988516" cy="988516"/>
        </a:xfrm>
        <a:prstGeom prst="ellipse">
          <a:avLst/>
        </a:prstGeom>
        <a:solidFill>
          <a:srgbClr val="E1F7C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endParaRPr lang="en-US" sz="4200" kern="1200"/>
        </a:p>
      </dsp:txBody>
      <dsp:txXfrm>
        <a:off x="5136734" y="3456365"/>
        <a:ext cx="698986" cy="698986"/>
      </dsp:txXfrm>
    </dsp:sp>
    <dsp:sp modelId="{22F714E6-A08A-49DB-9EC0-5B52EE586255}">
      <dsp:nvSpPr>
        <dsp:cNvPr id="0" name=""/>
        <dsp:cNvSpPr/>
      </dsp:nvSpPr>
      <dsp:spPr>
        <a:xfrm rot="9450000">
          <a:off x="4675971" y="3920232"/>
          <a:ext cx="262830" cy="333624"/>
        </a:xfrm>
        <a:prstGeom prst="rightArrow">
          <a:avLst>
            <a:gd name="adj1" fmla="val 60000"/>
            <a:gd name="adj2" fmla="val 50000"/>
          </a:avLst>
        </a:prstGeom>
        <a:solidFill>
          <a:srgbClr val="5E97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4751819" y="3971870"/>
        <a:ext cx="183981" cy="200174"/>
      </dsp:txXfrm>
    </dsp:sp>
    <dsp:sp modelId="{F6E1AC3B-E79E-4282-AACB-B478D5CD3C68}">
      <dsp:nvSpPr>
        <dsp:cNvPr id="0" name=""/>
        <dsp:cNvSpPr/>
      </dsp:nvSpPr>
      <dsp:spPr>
        <a:xfrm>
          <a:off x="3620541" y="3879665"/>
          <a:ext cx="988516" cy="988516"/>
        </a:xfrm>
        <a:prstGeom prst="ellipse">
          <a:avLst/>
        </a:prstGeom>
        <a:solidFill>
          <a:srgbClr val="E1F7C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endParaRPr lang="en-US" sz="4200" kern="1200"/>
        </a:p>
      </dsp:txBody>
      <dsp:txXfrm>
        <a:off x="3765306" y="4024430"/>
        <a:ext cx="698986" cy="698986"/>
      </dsp:txXfrm>
    </dsp:sp>
    <dsp:sp modelId="{0EB549BB-2A30-4E5A-8E37-F0D17C6E6EC7}">
      <dsp:nvSpPr>
        <dsp:cNvPr id="0" name=""/>
        <dsp:cNvSpPr/>
      </dsp:nvSpPr>
      <dsp:spPr>
        <a:xfrm rot="12150000">
          <a:off x="3304542" y="3925925"/>
          <a:ext cx="262830" cy="333624"/>
        </a:xfrm>
        <a:prstGeom prst="rightArrow">
          <a:avLst>
            <a:gd name="adj1" fmla="val 60000"/>
            <a:gd name="adj2" fmla="val 50000"/>
          </a:avLst>
        </a:prstGeom>
        <a:solidFill>
          <a:srgbClr val="5E97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380390" y="4007737"/>
        <a:ext cx="183981" cy="200174"/>
      </dsp:txXfrm>
    </dsp:sp>
    <dsp:sp modelId="{19779C07-5B84-4BB9-B86F-D5016B01E44D}">
      <dsp:nvSpPr>
        <dsp:cNvPr id="0" name=""/>
        <dsp:cNvSpPr/>
      </dsp:nvSpPr>
      <dsp:spPr>
        <a:xfrm>
          <a:off x="2249113" y="3311600"/>
          <a:ext cx="988516" cy="988516"/>
        </a:xfrm>
        <a:prstGeom prst="ellipse">
          <a:avLst/>
        </a:prstGeom>
        <a:solidFill>
          <a:srgbClr val="E1F7C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endParaRPr lang="en-US" sz="4200" kern="1200" dirty="0"/>
        </a:p>
      </dsp:txBody>
      <dsp:txXfrm>
        <a:off x="2393878" y="3456365"/>
        <a:ext cx="698986" cy="698986"/>
      </dsp:txXfrm>
    </dsp:sp>
    <dsp:sp modelId="{83C56C07-4F30-4BD2-926A-0E3E0DBB1E01}">
      <dsp:nvSpPr>
        <dsp:cNvPr id="0" name=""/>
        <dsp:cNvSpPr/>
      </dsp:nvSpPr>
      <dsp:spPr>
        <a:xfrm rot="14850000">
          <a:off x="2330771" y="2960205"/>
          <a:ext cx="262830" cy="333624"/>
        </a:xfrm>
        <a:prstGeom prst="rightArrow">
          <a:avLst>
            <a:gd name="adj1" fmla="val 60000"/>
            <a:gd name="adj2" fmla="val 50000"/>
          </a:avLst>
        </a:prstGeom>
        <a:solidFill>
          <a:srgbClr val="5E97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385283" y="3063353"/>
        <a:ext cx="183981" cy="200174"/>
      </dsp:txXfrm>
    </dsp:sp>
    <dsp:sp modelId="{C178576F-F973-45D6-81BA-69728C210352}">
      <dsp:nvSpPr>
        <dsp:cNvPr id="0" name=""/>
        <dsp:cNvSpPr/>
      </dsp:nvSpPr>
      <dsp:spPr>
        <a:xfrm>
          <a:off x="1681049" y="1940172"/>
          <a:ext cx="988516" cy="988516"/>
        </a:xfrm>
        <a:prstGeom prst="ellipse">
          <a:avLst/>
        </a:prstGeom>
        <a:solidFill>
          <a:srgbClr val="E1F7C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WEQ Triage and Prioritize Request</a:t>
          </a:r>
          <a:endParaRPr lang="en-US" sz="1200" kern="1200" dirty="0">
            <a:solidFill>
              <a:schemeClr val="tx1"/>
            </a:solidFill>
          </a:endParaRPr>
        </a:p>
      </dsp:txBody>
      <dsp:txXfrm>
        <a:off x="1825814" y="2084937"/>
        <a:ext cx="698986" cy="698986"/>
      </dsp:txXfrm>
    </dsp:sp>
    <dsp:sp modelId="{053428BF-CFB9-4208-BC88-3E59F6FCFEDB}">
      <dsp:nvSpPr>
        <dsp:cNvPr id="0" name=""/>
        <dsp:cNvSpPr/>
      </dsp:nvSpPr>
      <dsp:spPr>
        <a:xfrm rot="17550000">
          <a:off x="2325077" y="1588777"/>
          <a:ext cx="262830" cy="333624"/>
        </a:xfrm>
        <a:prstGeom prst="rightArrow">
          <a:avLst>
            <a:gd name="adj1" fmla="val 60000"/>
            <a:gd name="adj2" fmla="val 50000"/>
          </a:avLst>
        </a:prstGeom>
        <a:solidFill>
          <a:srgbClr val="5E97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349414" y="1691925"/>
        <a:ext cx="183981" cy="200174"/>
      </dsp:txXfrm>
    </dsp:sp>
    <dsp:sp modelId="{29B0527A-8AE5-4E3C-9615-72D74F005A8F}">
      <dsp:nvSpPr>
        <dsp:cNvPr id="0" name=""/>
        <dsp:cNvSpPr/>
      </dsp:nvSpPr>
      <dsp:spPr>
        <a:xfrm>
          <a:off x="2249113" y="568744"/>
          <a:ext cx="988516" cy="988516"/>
        </a:xfrm>
        <a:prstGeom prst="ellipse">
          <a:avLst/>
        </a:prstGeom>
        <a:solidFill>
          <a:srgbClr val="E1F7C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n-US" sz="1200" kern="1200" dirty="0">
            <a:solidFill>
              <a:schemeClr val="tx1"/>
            </a:solidFill>
          </a:endParaRPr>
        </a:p>
      </dsp:txBody>
      <dsp:txXfrm>
        <a:off x="2393878" y="713509"/>
        <a:ext cx="698986" cy="698986"/>
      </dsp:txXfrm>
    </dsp:sp>
    <dsp:sp modelId="{73BC7D0F-D18B-448A-AED5-46D7D6830FBD}">
      <dsp:nvSpPr>
        <dsp:cNvPr id="0" name=""/>
        <dsp:cNvSpPr/>
      </dsp:nvSpPr>
      <dsp:spPr>
        <a:xfrm rot="20250000">
          <a:off x="3290798" y="615005"/>
          <a:ext cx="262830" cy="333624"/>
        </a:xfrm>
        <a:prstGeom prst="rightArrow">
          <a:avLst>
            <a:gd name="adj1" fmla="val 60000"/>
            <a:gd name="adj2" fmla="val 50000"/>
          </a:avLst>
        </a:prstGeom>
        <a:solidFill>
          <a:srgbClr val="5E97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293799" y="696817"/>
        <a:ext cx="183981" cy="20017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0.31148</cdr:x>
      <cdr:y>0.67857</cdr:y>
    </cdr:from>
    <cdr:to>
      <cdr:x>0.55532</cdr:x>
      <cdr:y>0.82745</cdr:y>
    </cdr:to>
    <cdr:sp macro="" textlink="">
      <cdr:nvSpPr>
        <cdr:cNvPr id="2" name="TextBox 1"/>
        <cdr:cNvSpPr txBox="1"/>
      </cdr:nvSpPr>
      <cdr:spPr>
        <a:xfrm xmlns:a="http://schemas.openxmlformats.org/drawingml/2006/main">
          <a:off x="814220" y="1647801"/>
          <a:ext cx="637415" cy="3615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FERC</a:t>
          </a:r>
          <a:endParaRPr lang="en-US" sz="1600" dirty="0"/>
        </a:p>
      </cdr:txBody>
    </cdr:sp>
  </cdr:relSizeAnchor>
  <cdr:relSizeAnchor xmlns:cdr="http://schemas.openxmlformats.org/drawingml/2006/chartDrawing">
    <cdr:from>
      <cdr:x>0.18761</cdr:x>
      <cdr:y>0.22335</cdr:y>
    </cdr:from>
    <cdr:to>
      <cdr:x>0.56316</cdr:x>
      <cdr:y>0.33596</cdr:y>
    </cdr:to>
    <cdr:sp macro="" textlink="">
      <cdr:nvSpPr>
        <cdr:cNvPr id="3" name="TextBox 1"/>
        <cdr:cNvSpPr txBox="1"/>
      </cdr:nvSpPr>
      <cdr:spPr>
        <a:xfrm xmlns:a="http://schemas.openxmlformats.org/drawingml/2006/main" rot="2301845">
          <a:off x="490425" y="542365"/>
          <a:ext cx="981696" cy="273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Standard Development</a:t>
          </a:r>
          <a:endParaRPr lang="en-US" sz="1100" dirty="0"/>
        </a:p>
      </cdr:txBody>
    </cdr:sp>
  </cdr:relSizeAnchor>
  <cdr:relSizeAnchor xmlns:cdr="http://schemas.openxmlformats.org/drawingml/2006/chartDrawing">
    <cdr:from>
      <cdr:x>0.51557</cdr:x>
      <cdr:y>0.25563</cdr:y>
    </cdr:from>
    <cdr:to>
      <cdr:x>0.85411</cdr:x>
      <cdr:y>0.43998</cdr:y>
    </cdr:to>
    <cdr:sp macro="" textlink="">
      <cdr:nvSpPr>
        <cdr:cNvPr id="4" name="TextBox 1"/>
        <cdr:cNvSpPr txBox="1"/>
      </cdr:nvSpPr>
      <cdr:spPr>
        <a:xfrm xmlns:a="http://schemas.openxmlformats.org/drawingml/2006/main">
          <a:off x="1347717" y="620753"/>
          <a:ext cx="884969" cy="4476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t>NAESB           Approval and     Publication </a:t>
          </a:r>
          <a:endParaRPr lang="en-US" sz="1100" dirty="0"/>
        </a:p>
      </cdr:txBody>
    </cdr:sp>
  </cdr:relSizeAnchor>
  <cdr:relSizeAnchor xmlns:cdr="http://schemas.openxmlformats.org/drawingml/2006/chartDrawing">
    <cdr:from>
      <cdr:x>0.0927</cdr:x>
      <cdr:y>0.46696</cdr:y>
    </cdr:from>
    <cdr:to>
      <cdr:x>0.44271</cdr:x>
      <cdr:y>0.56669</cdr:y>
    </cdr:to>
    <cdr:sp macro="" textlink="">
      <cdr:nvSpPr>
        <cdr:cNvPr id="5" name="TextBox 1"/>
        <cdr:cNvSpPr txBox="1"/>
      </cdr:nvSpPr>
      <cdr:spPr>
        <a:xfrm xmlns:a="http://schemas.openxmlformats.org/drawingml/2006/main">
          <a:off x="242325" y="1133928"/>
          <a:ext cx="914930" cy="2421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Initiation</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734DFD-218A-47B8-83E1-7A8CEFFF9FCA}" type="datetimeFigureOut">
              <a:rPr lang="en-US" smtClean="0"/>
              <a:t>2/10/2023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727C66-4CFB-41AD-812D-D01FE70883BD}" type="slidenum">
              <a:rPr lang="en-US" smtClean="0"/>
              <a:t>‹#›</a:t>
            </a:fld>
            <a:endParaRPr lang="en-US"/>
          </a:p>
        </p:txBody>
      </p:sp>
    </p:spTree>
    <p:extLst>
      <p:ext uri="{BB962C8B-B14F-4D97-AF65-F5344CB8AC3E}">
        <p14:creationId xmlns:p14="http://schemas.microsoft.com/office/powerpoint/2010/main" val="336323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593BF-DE0C-4C87-AC3D-0A189E42EA2F}" type="datetimeFigureOut">
              <a:rPr lang="en-US" smtClean="0"/>
              <a:t>2/10/2023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AF6E4-792C-457C-A2ED-C81C48D2AA29}" type="slidenum">
              <a:rPr lang="en-US" smtClean="0"/>
              <a:t>‹#›</a:t>
            </a:fld>
            <a:endParaRPr lang="en-US"/>
          </a:p>
        </p:txBody>
      </p:sp>
    </p:spTree>
    <p:extLst>
      <p:ext uri="{BB962C8B-B14F-4D97-AF65-F5344CB8AC3E}">
        <p14:creationId xmlns:p14="http://schemas.microsoft.com/office/powerpoint/2010/main" val="2473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8AF6E4-792C-457C-A2ED-C81C48D2AA29}" type="slidenum">
              <a:rPr lang="en-US" smtClean="0"/>
              <a:t>1</a:t>
            </a:fld>
            <a:endParaRPr lang="en-US"/>
          </a:p>
        </p:txBody>
      </p:sp>
    </p:spTree>
    <p:extLst>
      <p:ext uri="{BB962C8B-B14F-4D97-AF65-F5344CB8AC3E}">
        <p14:creationId xmlns:p14="http://schemas.microsoft.com/office/powerpoint/2010/main" val="24698757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E973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a:bodyPr>
          <a:lstStyle>
            <a:lvl1pPr algn="ctr">
              <a:defRPr sz="4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4000" cy="2060447"/>
          </a:xfrm>
          <a:prstGeom prst="rect">
            <a:avLst/>
          </a:prstGeom>
        </p:spPr>
      </p:pic>
      <p:sp>
        <p:nvSpPr>
          <p:cNvPr id="7" name="Rectangle 6"/>
          <p:cNvSpPr/>
          <p:nvPr userDrawn="1"/>
        </p:nvSpPr>
        <p:spPr>
          <a:xfrm>
            <a:off x="0" y="2042160"/>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50246" y="5899714"/>
            <a:ext cx="921016" cy="648783"/>
          </a:xfrm>
          <a:prstGeom prst="rect">
            <a:avLst/>
          </a:prstGeom>
        </p:spPr>
      </p:pic>
    </p:spTree>
    <p:extLst>
      <p:ext uri="{BB962C8B-B14F-4D97-AF65-F5344CB8AC3E}">
        <p14:creationId xmlns:p14="http://schemas.microsoft.com/office/powerpoint/2010/main" val="34649302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36322341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14403793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NAESB WEQ @ ISAS                                                                          01/18/17</a:t>
            </a:r>
            <a:endParaRPr lang="en-US"/>
          </a:p>
        </p:txBody>
      </p:sp>
      <p:sp>
        <p:nvSpPr>
          <p:cNvPr id="9" name="Slide Number Placeholder 8"/>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40009144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NAESB WEQ @ ISAS                                                                          01/18/17</a:t>
            </a:r>
            <a:endParaRPr lang="en-US"/>
          </a:p>
        </p:txBody>
      </p:sp>
      <p:sp>
        <p:nvSpPr>
          <p:cNvPr id="5" name="Slide Number Placeholder 4"/>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5828735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NAESB WEQ @ ISAS                                                                          01/18/17</a:t>
            </a:r>
            <a:endParaRPr lang="en-US"/>
          </a:p>
        </p:txBody>
      </p:sp>
      <p:sp>
        <p:nvSpPr>
          <p:cNvPr id="4" name="Slide Number Placeholder 3"/>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7867173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9185334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320821202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2418032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1869805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4370042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438400"/>
            <a:ext cx="7772400" cy="1470025"/>
          </a:xfrm>
        </p:spPr>
        <p:txBody>
          <a:bodyPr>
            <a:normAutofit/>
          </a:bodyPr>
          <a:lstStyle>
            <a:lvl1pPr algn="ctr">
              <a:defRPr sz="4200">
                <a:solidFill>
                  <a:srgbClr val="5E9732"/>
                </a:solidFill>
              </a:defRPr>
            </a:lvl1pPr>
          </a:lstStyle>
          <a:p>
            <a:r>
              <a:rPr lang="en-US" dirty="0" smtClean="0"/>
              <a:t>Click to edit Master title style</a:t>
            </a:r>
            <a:endParaRPr lang="en-US" dirty="0"/>
          </a:p>
        </p:txBody>
      </p:sp>
      <p:sp>
        <p:nvSpPr>
          <p:cNvPr id="6" name="Subtitle 2"/>
          <p:cNvSpPr>
            <a:spLocks noGrp="1"/>
          </p:cNvSpPr>
          <p:nvPr>
            <p:ph type="subTitle" idx="1"/>
          </p:nvPr>
        </p:nvSpPr>
        <p:spPr>
          <a:xfrm>
            <a:off x="1371600" y="4114800"/>
            <a:ext cx="6400800" cy="1752600"/>
          </a:xfrm>
        </p:spPr>
        <p:txBody>
          <a:bodyPr/>
          <a:lstStyle>
            <a:lvl1pPr marL="0" indent="0" algn="ctr">
              <a:buNone/>
              <a:defRPr>
                <a:solidFill>
                  <a:srgbClr val="5E97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6626"/>
            <a:ext cx="9144000" cy="2060447"/>
          </a:xfrm>
          <a:prstGeom prst="rect">
            <a:avLst/>
          </a:prstGeom>
        </p:spPr>
      </p:pic>
      <p:sp>
        <p:nvSpPr>
          <p:cNvPr id="7" name="Rectangle 6"/>
          <p:cNvSpPr/>
          <p:nvPr userDrawn="1"/>
        </p:nvSpPr>
        <p:spPr>
          <a:xfrm>
            <a:off x="0" y="2042160"/>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50246" y="5898554"/>
            <a:ext cx="921016" cy="651103"/>
          </a:xfrm>
          <a:prstGeom prst="rect">
            <a:avLst/>
          </a:prstGeom>
        </p:spPr>
      </p:pic>
    </p:spTree>
    <p:extLst>
      <p:ext uri="{BB962C8B-B14F-4D97-AF65-F5344CB8AC3E}">
        <p14:creationId xmlns:p14="http://schemas.microsoft.com/office/powerpoint/2010/main" val="339164797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301280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444259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3841071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NAESB WEQ @ ISAS                                                                          01/18/17</a:t>
            </a:r>
            <a:endParaRPr lang="en-US"/>
          </a:p>
        </p:txBody>
      </p:sp>
      <p:sp>
        <p:nvSpPr>
          <p:cNvPr id="9" name="Slide Number Placeholder 8"/>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925533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NAESB WEQ @ ISAS                                                                          01/18/17</a:t>
            </a:r>
            <a:endParaRPr lang="en-US"/>
          </a:p>
        </p:txBody>
      </p:sp>
      <p:sp>
        <p:nvSpPr>
          <p:cNvPr id="5" name="Slide Number Placeholder 4"/>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761840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NAESB WEQ @ ISAS                                                                          01/18/17</a:t>
            </a:r>
            <a:endParaRPr lang="en-US"/>
          </a:p>
        </p:txBody>
      </p:sp>
      <p:sp>
        <p:nvSpPr>
          <p:cNvPr id="4" name="Slide Number Placeholder 3"/>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8356299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927591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095698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3926109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7741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5E9732"/>
        </a:solidFill>
        <a:effectLst/>
      </p:bgPr>
    </p:bg>
    <p:spTree>
      <p:nvGrpSpPr>
        <p:cNvPr id="1" name=""/>
        <p:cNvGrpSpPr/>
        <p:nvPr/>
      </p:nvGrpSpPr>
      <p:grpSpPr>
        <a:xfrm>
          <a:off x="0" y="0"/>
          <a:ext cx="0" cy="0"/>
          <a:chOff x="0" y="0"/>
          <a:chExt cx="0" cy="0"/>
        </a:xfrm>
      </p:grpSpPr>
      <p:sp>
        <p:nvSpPr>
          <p:cNvPr id="6" name="Rectangle 5"/>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685800" y="2438400"/>
            <a:ext cx="7772400" cy="1470025"/>
          </a:xfrm>
        </p:spPr>
        <p:txBody>
          <a:bodyPr>
            <a:normAutofit/>
          </a:bodyPr>
          <a:lstStyle>
            <a:lvl1pPr algn="ctr">
              <a:defRPr sz="4200">
                <a:solidFill>
                  <a:schemeClr val="bg1"/>
                </a:solidFill>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1371600" y="4114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0246" y="5899714"/>
            <a:ext cx="921016" cy="648783"/>
          </a:xfrm>
          <a:prstGeom prst="rect">
            <a:avLst/>
          </a:prstGeom>
        </p:spPr>
      </p:pic>
    </p:spTree>
    <p:extLst>
      <p:ext uri="{BB962C8B-B14F-4D97-AF65-F5344CB8AC3E}">
        <p14:creationId xmlns:p14="http://schemas.microsoft.com/office/powerpoint/2010/main" val="229285273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18406821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111578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738455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1522325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NAESB WEQ @ ISAS                                                                          01/18/17</a:t>
            </a:r>
            <a:endParaRPr lang="en-US"/>
          </a:p>
        </p:txBody>
      </p:sp>
      <p:sp>
        <p:nvSpPr>
          <p:cNvPr id="9" name="Slide Number Placeholder 8"/>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7761611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NAESB WEQ @ ISAS                                                                          01/18/17</a:t>
            </a:r>
            <a:endParaRPr lang="en-US"/>
          </a:p>
        </p:txBody>
      </p:sp>
      <p:sp>
        <p:nvSpPr>
          <p:cNvPr id="5" name="Slide Number Placeholder 4"/>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2643081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NAESB WEQ @ ISAS                                                                          01/18/17</a:t>
            </a:r>
            <a:endParaRPr lang="en-US"/>
          </a:p>
        </p:txBody>
      </p:sp>
      <p:sp>
        <p:nvSpPr>
          <p:cNvPr id="4" name="Slide Number Placeholder 3"/>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40143536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5009188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NAESB WEQ @ ISAS                                                                          01/18/17</a:t>
            </a:r>
            <a:endParaRPr lang="en-US"/>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251054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4692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p:cNvSpPr/>
          <p:nvPr userDrawn="1"/>
        </p:nvSpPr>
        <p:spPr>
          <a:xfrm>
            <a:off x="0" y="515284"/>
            <a:ext cx="9144000" cy="722139"/>
          </a:xfrm>
          <a:prstGeom prst="rect">
            <a:avLst/>
          </a:prstGeom>
          <a:solidFill>
            <a:srgbClr val="5E9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456302"/>
            <a:ext cx="8229600" cy="4114512"/>
          </a:xfrm>
        </p:spPr>
        <p:txBody>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smtClean="0"/>
              <a:t>NAESB WEQ @ ISAS                                                                          01/18/17</a:t>
            </a:r>
            <a:endParaRPr lang="en-US" dirty="0"/>
          </a:p>
        </p:txBody>
      </p:sp>
      <p:sp>
        <p:nvSpPr>
          <p:cNvPr id="11" name="Rectangle 10"/>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609600"/>
            <a:ext cx="8229600" cy="591431"/>
          </a:xfrm>
        </p:spPr>
        <p:txBody>
          <a:bodyPr>
            <a:noAutofit/>
          </a:bodyPr>
          <a:lstStyle>
            <a:lvl1pPr>
              <a:defRPr sz="37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9484601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25038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smtClean="0"/>
              <a:t>NAESB WEQ @ ISAS                                                                          01/18/17</a:t>
            </a:r>
            <a:endParaRPr lang="en-US" dirty="0"/>
          </a:p>
        </p:txBody>
      </p:sp>
      <p:sp>
        <p:nvSpPr>
          <p:cNvPr id="11" name="Rectangle 10"/>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626"/>
            <a:ext cx="9144000" cy="457200"/>
          </a:xfrm>
          <a:prstGeom prst="rect">
            <a:avLst/>
          </a:prstGeom>
        </p:spPr>
      </p:pic>
      <p:sp>
        <p:nvSpPr>
          <p:cNvPr id="10" name="Title 9"/>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77315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smtClean="0"/>
              <a:t>NAESB WEQ @ ISAS                                                                          01/18/17</a:t>
            </a:r>
            <a:endParaRPr lang="en-US" dirty="0"/>
          </a:p>
        </p:txBody>
      </p:sp>
      <p:sp>
        <p:nvSpPr>
          <p:cNvPr id="10" name="Title Placeholder 1"/>
          <p:cNvSpPr>
            <a:spLocks noGrp="1"/>
          </p:cNvSpPr>
          <p:nvPr>
            <p:ph type="title"/>
          </p:nvPr>
        </p:nvSpPr>
        <p:spPr>
          <a:xfrm>
            <a:off x="457200" y="731772"/>
            <a:ext cx="8229600" cy="944628"/>
          </a:xfrm>
          <a:prstGeom prst="rect">
            <a:avLst/>
          </a:prstGeom>
        </p:spPr>
        <p:txBody>
          <a:bodyPr vert="horz" lIns="91440" tIns="45720" rIns="91440" bIns="45720" rtlCol="0" anchor="ctr">
            <a:normAutofit/>
          </a:bodyPr>
          <a:lstStyle>
            <a:lvl1pPr>
              <a:defRPr>
                <a:solidFill>
                  <a:srgbClr val="5E9732"/>
                </a:solidFill>
              </a:defRPr>
            </a:lvl1pPr>
          </a:lstStyle>
          <a:p>
            <a:r>
              <a:rPr lang="en-US" dirty="0" smtClean="0"/>
              <a:t>Click to edit Master title style</a:t>
            </a:r>
            <a:endParaRPr lang="en-US" dirty="0"/>
          </a:p>
        </p:txBody>
      </p:sp>
      <p:sp>
        <p:nvSpPr>
          <p:cNvPr id="11" name="Text Placeholder 2"/>
          <p:cNvSpPr>
            <a:spLocks noGrp="1"/>
          </p:cNvSpPr>
          <p:nvPr>
            <p:ph idx="1"/>
          </p:nvPr>
        </p:nvSpPr>
        <p:spPr>
          <a:xfrm>
            <a:off x="457200" y="1805925"/>
            <a:ext cx="8229600" cy="4114512"/>
          </a:xfrm>
          <a:prstGeom prst="rect">
            <a:avLst/>
          </a:prstGeom>
        </p:spPr>
        <p:txBody>
          <a:bodyPr vert="horz" lIns="91440" tIns="45720" rIns="91440" bIns="45720" rtlCol="0">
            <a:normAutofit/>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187198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457200" y="731772"/>
            <a:ext cx="8229600" cy="944628"/>
          </a:xfrm>
          <a:prstGeom prst="rect">
            <a:avLst/>
          </a:prstGeom>
        </p:spPr>
        <p:txBody>
          <a:bodyPr vert="horz" lIns="91440" tIns="45720" rIns="91440" bIns="45720" rtlCol="0" anchor="ctr">
            <a:normAutofit/>
          </a:bodyPr>
          <a:lstStyle>
            <a:lvl1pPr>
              <a:defRPr>
                <a:solidFill>
                  <a:srgbClr val="5E9732"/>
                </a:solidFill>
              </a:defRPr>
            </a:lvl1pPr>
          </a:lstStyle>
          <a:p>
            <a:r>
              <a:rPr lang="en-US" dirty="0" smtClean="0"/>
              <a:t>5 Strategic Themes</a:t>
            </a:r>
            <a:endParaRPr lang="en-US" dirty="0"/>
          </a:p>
        </p:txBody>
      </p:sp>
    </p:spTree>
    <p:extLst>
      <p:ext uri="{BB962C8B-B14F-4D97-AF65-F5344CB8AC3E}">
        <p14:creationId xmlns:p14="http://schemas.microsoft.com/office/powerpoint/2010/main" val="14846886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23260669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NAESB WEQ @ ISAS                                                                          01/18/17</a:t>
            </a:r>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40048612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6626"/>
            <a:ext cx="9144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44313"/>
            <a:ext cx="8229600" cy="591431"/>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457200" y="1805925"/>
            <a:ext cx="8229600" cy="411451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smtClean="0"/>
              <a:t>NAESB WEQ @ ISAS                                                                          01/18/17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0">
                <a:solidFill>
                  <a:schemeClr val="tx1"/>
                </a:solidFill>
                <a:latin typeface="Arial" panose="020B0604020202020204" pitchFamily="34" charset="0"/>
                <a:cs typeface="Arial" panose="020B0604020202020204" pitchFamily="34" charset="0"/>
              </a:defRPr>
            </a:lvl1pPr>
          </a:lstStyle>
          <a:p>
            <a:fld id="{4B8BC155-96A9-416C-9A6C-7FA79B5D88ED}" type="slidenum">
              <a:rPr lang="en-US" smtClean="0"/>
              <a:pPr/>
              <a:t>‹#›</a:t>
            </a:fld>
            <a:endParaRPr lang="en-US" dirty="0"/>
          </a:p>
        </p:txBody>
      </p:sp>
      <p:sp>
        <p:nvSpPr>
          <p:cNvPr id="9" name="TextBox 8"/>
          <p:cNvSpPr txBox="1"/>
          <p:nvPr userDrawn="1"/>
        </p:nvSpPr>
        <p:spPr>
          <a:xfrm>
            <a:off x="0" y="134779"/>
            <a:ext cx="9296400" cy="246221"/>
          </a:xfrm>
          <a:prstGeom prst="rect">
            <a:avLst/>
          </a:prstGeom>
          <a:noFill/>
        </p:spPr>
        <p:txBody>
          <a:bodyPr wrap="square" rtlCol="0">
            <a:spAutoFit/>
          </a:bodyPr>
          <a:lstStyle/>
          <a:p>
            <a:pPr algn="ctr"/>
            <a:r>
              <a:rPr lang="en-US" sz="1000" spc="1570" dirty="0" smtClean="0">
                <a:latin typeface="Arial" panose="020B0604020202020204" pitchFamily="34" charset="0"/>
                <a:cs typeface="Arial" panose="020B0604020202020204" pitchFamily="34" charset="0"/>
              </a:rPr>
              <a:t>BONNEVILLE</a:t>
            </a:r>
            <a:r>
              <a:rPr lang="en-US" sz="1000" spc="1570" baseline="0" dirty="0" smtClean="0">
                <a:latin typeface="Arial" panose="020B0604020202020204" pitchFamily="34" charset="0"/>
                <a:cs typeface="Arial" panose="020B0604020202020204" pitchFamily="34" charset="0"/>
              </a:rPr>
              <a:t> POWER ADMINISTRATION</a:t>
            </a:r>
            <a:endParaRPr lang="en-US" sz="1000" spc="157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459623"/>
      </p:ext>
    </p:extLst>
  </p:cSld>
  <p:clrMap bg1="lt1" tx1="dk1" bg2="lt2" tx2="dk2" accent1="accent1" accent2="accent2" accent3="accent3" accent4="accent4" accent5="accent5" accent6="accent6" hlink="hlink" folHlink="folHlink"/>
  <p:sldLayoutIdLst>
    <p:sldLayoutId id="2147483649" r:id="rId1"/>
    <p:sldLayoutId id="2147483697" r:id="rId2"/>
    <p:sldLayoutId id="2147483654" r:id="rId3"/>
    <p:sldLayoutId id="2147483696" r:id="rId4"/>
    <p:sldLayoutId id="2147483698" r:id="rId5"/>
    <p:sldLayoutId id="2147483650" r:id="rId6"/>
    <p:sldLayoutId id="2147483699" r:id="rId7"/>
  </p:sldLayoutIdLst>
  <p:timing>
    <p:tnLst>
      <p:par>
        <p:cTn id="1" dur="indefinite" restart="never" nodeType="tmRoot"/>
      </p:par>
    </p:tnLst>
  </p:timing>
  <p:hf hdr="0" dt="0"/>
  <p:txStyles>
    <p:titleStyle>
      <a:lvl1pPr algn="l" defTabSz="914400" rtl="0" eaLnBrk="1" latinLnBrk="0" hangingPunct="1">
        <a:spcBef>
          <a:spcPct val="0"/>
        </a:spcBef>
        <a:buNone/>
        <a:defRPr sz="4000" b="1" kern="1200">
          <a:solidFill>
            <a:srgbClr val="5E973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5E9732"/>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rgbClr val="5E9732"/>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5E9732"/>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rgbClr val="5E9732"/>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rgbClr val="5E973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NAESB WEQ @ ISAS                                                                          01/18/17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654F-B615-44E0-B6B8-7C8B3AFAF829}" type="slidenum">
              <a:rPr lang="en-US" smtClean="0"/>
              <a:t>‹#›</a:t>
            </a:fld>
            <a:endParaRPr lang="en-US"/>
          </a:p>
        </p:txBody>
      </p:sp>
    </p:spTree>
    <p:extLst>
      <p:ext uri="{BB962C8B-B14F-4D97-AF65-F5344CB8AC3E}">
        <p14:creationId xmlns:p14="http://schemas.microsoft.com/office/powerpoint/2010/main" val="2623887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NAESB WEQ @ ISAS                                                                          01/18/17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DD06C-63B5-4C70-A486-31AD6F791677}" type="slidenum">
              <a:rPr lang="en-US" smtClean="0"/>
              <a:t>‹#›</a:t>
            </a:fld>
            <a:endParaRPr lang="en-US"/>
          </a:p>
        </p:txBody>
      </p:sp>
    </p:spTree>
    <p:extLst>
      <p:ext uri="{BB962C8B-B14F-4D97-AF65-F5344CB8AC3E}">
        <p14:creationId xmlns:p14="http://schemas.microsoft.com/office/powerpoint/2010/main" val="767037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NAESB WEQ @ ISAS                                                                          01/18/17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22E4A-59C1-4463-87A2-9D70816548FB}" type="slidenum">
              <a:rPr lang="en-US" smtClean="0"/>
              <a:t>‹#›</a:t>
            </a:fld>
            <a:endParaRPr lang="en-US"/>
          </a:p>
        </p:txBody>
      </p:sp>
    </p:spTree>
    <p:extLst>
      <p:ext uri="{BB962C8B-B14F-4D97-AF65-F5344CB8AC3E}">
        <p14:creationId xmlns:p14="http://schemas.microsoft.com/office/powerpoint/2010/main" val="859786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chart" Target="../charts/chart1.xml"/><Relationship Id="rId4" Type="http://schemas.openxmlformats.org/officeDocument/2006/relationships/diagramQuickStyle" Target="../diagrams/quickStyle1.xml"/><Relationship Id="rId9"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NAESB Wholesale Electric Quadrant (WEQ) Update</a:t>
            </a:r>
            <a:endParaRPr lang="en-US" dirty="0"/>
          </a:p>
        </p:txBody>
      </p:sp>
      <p:sp>
        <p:nvSpPr>
          <p:cNvPr id="3" name="Subtitle 2"/>
          <p:cNvSpPr>
            <a:spLocks noGrp="1"/>
          </p:cNvSpPr>
          <p:nvPr>
            <p:ph type="subTitle" idx="1"/>
          </p:nvPr>
        </p:nvSpPr>
        <p:spPr>
          <a:xfrm>
            <a:off x="1371600" y="4114800"/>
            <a:ext cx="6400800" cy="1752600"/>
          </a:xfrm>
        </p:spPr>
        <p:txBody>
          <a:bodyPr>
            <a:normAutofit fontScale="70000" lnSpcReduction="20000"/>
          </a:bodyPr>
          <a:lstStyle/>
          <a:p>
            <a:r>
              <a:rPr lang="en-US" dirty="0"/>
              <a:t>Interchange Scheduling and Accounting Subcommittee</a:t>
            </a:r>
          </a:p>
          <a:p>
            <a:r>
              <a:rPr lang="en-US" dirty="0" smtClean="0"/>
              <a:t>Feb 16, 2023</a:t>
            </a:r>
            <a:endParaRPr lang="en-US" dirty="0"/>
          </a:p>
          <a:p>
            <a:endParaRPr lang="en-US" dirty="0"/>
          </a:p>
          <a:p>
            <a:r>
              <a:rPr lang="en-US" sz="2400" dirty="0"/>
              <a:t>Mike Steigerwald</a:t>
            </a:r>
          </a:p>
          <a:p>
            <a:r>
              <a:rPr lang="en-US" sz="2400" dirty="0" smtClean="0"/>
              <a:t>BPA</a:t>
            </a:r>
            <a:endParaRPr lang="en-US" sz="2400" dirty="0"/>
          </a:p>
          <a:p>
            <a:pPr marL="0" indent="0" algn="ctr">
              <a:buNone/>
            </a:pPr>
            <a:endParaRPr lang="en-US" dirty="0"/>
          </a:p>
        </p:txBody>
      </p:sp>
    </p:spTree>
    <p:extLst>
      <p:ext uri="{BB962C8B-B14F-4D97-AF65-F5344CB8AC3E}">
        <p14:creationId xmlns:p14="http://schemas.microsoft.com/office/powerpoint/2010/main" val="142518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4386940"/>
              </p:ext>
            </p:extLst>
          </p:nvPr>
        </p:nvGraphicFramePr>
        <p:xfrm>
          <a:off x="228600" y="1455738"/>
          <a:ext cx="8686799" cy="1112520"/>
        </p:xfrm>
        <a:graphic>
          <a:graphicData uri="http://schemas.openxmlformats.org/drawingml/2006/table">
            <a:tbl>
              <a:tblPr firstRow="1">
                <a:tableStyleId>{E8B1032C-EA38-4F05-BA0D-38AFFFC7BED3}</a:tableStyleId>
              </a:tblPr>
              <a:tblGrid>
                <a:gridCol w="1162800">
                  <a:extLst>
                    <a:ext uri="{9D8B030D-6E8A-4147-A177-3AD203B41FA5}">
                      <a16:colId xmlns:a16="http://schemas.microsoft.com/office/drawing/2014/main" val="20000"/>
                    </a:ext>
                  </a:extLst>
                </a:gridCol>
                <a:gridCol w="666000">
                  <a:extLst>
                    <a:ext uri="{9D8B030D-6E8A-4147-A177-3AD203B41FA5}">
                      <a16:colId xmlns:a16="http://schemas.microsoft.com/office/drawing/2014/main" val="20001"/>
                    </a:ext>
                  </a:extLst>
                </a:gridCol>
                <a:gridCol w="68579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solidFill>
                      <a:schemeClr val="bg1"/>
                    </a:solid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04997753"/>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solidFill>
                      <a:schemeClr val="bg1"/>
                    </a:solid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789823518"/>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Member Ratification Vote</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10</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30 day vote  by all NAESB members</a:t>
            </a:r>
          </a:p>
        </p:txBody>
      </p:sp>
      <p:grpSp>
        <p:nvGrpSpPr>
          <p:cNvPr id="10" name="Group 9"/>
          <p:cNvGrpSpPr/>
          <p:nvPr/>
        </p:nvGrpSpPr>
        <p:grpSpPr>
          <a:xfrm>
            <a:off x="15753" y="440293"/>
            <a:ext cx="304800" cy="369332"/>
            <a:chOff x="5203764" y="4777859"/>
            <a:chExt cx="304800" cy="369332"/>
          </a:xfrm>
        </p:grpSpPr>
        <p:sp>
          <p:nvSpPr>
            <p:cNvPr id="11" name="Oval 10"/>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206878" y="4777859"/>
              <a:ext cx="301686" cy="369332"/>
            </a:xfrm>
            <a:prstGeom prst="rect">
              <a:avLst/>
            </a:prstGeom>
            <a:noFill/>
          </p:spPr>
          <p:txBody>
            <a:bodyPr wrap="none" rtlCol="0">
              <a:spAutoFit/>
            </a:bodyPr>
            <a:lstStyle/>
            <a:p>
              <a:r>
                <a:rPr lang="en-US" dirty="0" smtClean="0"/>
                <a:t>5</a:t>
              </a:r>
              <a:endParaRPr lang="en-US" dirty="0"/>
            </a:p>
          </p:txBody>
        </p:sp>
      </p:grpSp>
    </p:spTree>
    <p:extLst>
      <p:ext uri="{BB962C8B-B14F-4D97-AF65-F5344CB8AC3E}">
        <p14:creationId xmlns:p14="http://schemas.microsoft.com/office/powerpoint/2010/main" val="3738095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1461775"/>
              </p:ext>
            </p:extLst>
          </p:nvPr>
        </p:nvGraphicFramePr>
        <p:xfrm>
          <a:off x="228600" y="1455738"/>
          <a:ext cx="8686799" cy="405892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Checkout</a:t>
                      </a:r>
                      <a:endParaRPr lang="en-US" sz="140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indent="0">
                        <a:buFont typeface="Arial" panose="020B0604020202020204" pitchFamily="34" charset="0"/>
                        <a:buNone/>
                      </a:pPr>
                      <a:r>
                        <a:rPr lang="en-US" sz="1400" baseline="0" dirty="0" smtClean="0">
                          <a:solidFill>
                            <a:schemeClr val="tx1"/>
                          </a:solidFill>
                          <a:latin typeface="Arial" panose="020B0604020202020204" pitchFamily="34" charset="0"/>
                          <a:cs typeface="Arial" panose="020B0604020202020204" pitchFamily="34" charset="0"/>
                        </a:rPr>
                        <a:t>An Appendix has been added to WEQ-004 related to Coordinate Interchange that will provide some optional “best practice” guidelines for entities that may wish to automate NSI checkout.   Will not impact WECC.   (API 3.f)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CISS subcommittee on 09/22/20.  </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Executive Committee on 10/27/20.</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Ratified by NAESB Membership on 11/30/20.</a:t>
                      </a:r>
                    </a:p>
                  </a:txBody>
                  <a:tcPr anchor="ctr"/>
                </a:tc>
                <a:extLst>
                  <a:ext uri="{0D108BD9-81ED-4DB2-BD59-A6C34878D82A}">
                    <a16:rowId xmlns:a16="http://schemas.microsoft.com/office/drawing/2014/main" val="10001"/>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NITS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Define</a:t>
                      </a:r>
                      <a:r>
                        <a:rPr lang="en-US" sz="1400" baseline="0" dirty="0" smtClean="0">
                          <a:solidFill>
                            <a:schemeClr val="tx1"/>
                          </a:solidFill>
                          <a:latin typeface="Arial" panose="020B0604020202020204" pitchFamily="34" charset="0"/>
                          <a:cs typeface="Arial" panose="020B0604020202020204" pitchFamily="34" charset="0"/>
                        </a:rPr>
                        <a:t> posting of Rollover Rights for NITS on OASIS (API 3a).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03/24/20.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Formal Comment period closed 04/24/20 with comments from </a:t>
                      </a:r>
                      <a:r>
                        <a:rPr lang="en-US" sz="1400" baseline="0" dirty="0" err="1" smtClean="0">
                          <a:solidFill>
                            <a:schemeClr val="tx1"/>
                          </a:solidFill>
                          <a:latin typeface="Arial" panose="020B0604020202020204" pitchFamily="34" charset="0"/>
                          <a:cs typeface="Arial" panose="020B0604020202020204" pitchFamily="34" charset="0"/>
                        </a:rPr>
                        <a:t>SoC</a:t>
                      </a:r>
                      <a:r>
                        <a:rPr lang="en-US" sz="1400" baseline="0" dirty="0" smtClean="0">
                          <a:solidFill>
                            <a:schemeClr val="tx1"/>
                          </a:solidFill>
                          <a:latin typeface="Arial" panose="020B0604020202020204" pitchFamily="34" charset="0"/>
                          <a:cs typeface="Arial" panose="020B0604020202020204" pitchFamily="34" charset="0"/>
                        </a:rPr>
                        <a:t>, MISO, SRS.</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Executive Committee on 10/27/20.</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Ratified by NAESB Membership on 11/30/20.</a:t>
                      </a:r>
                    </a:p>
                  </a:txBody>
                  <a:tcPr anchor="ctr"/>
                </a:tc>
                <a:extLst>
                  <a:ext uri="{0D108BD9-81ED-4DB2-BD59-A6C34878D82A}">
                    <a16:rowId xmlns:a16="http://schemas.microsoft.com/office/drawing/2014/main" val="10002"/>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NITS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baseline="0" dirty="0" smtClean="0">
                          <a:solidFill>
                            <a:schemeClr val="tx1"/>
                          </a:solidFill>
                          <a:latin typeface="Arial" panose="020B0604020202020204" pitchFamily="34" charset="0"/>
                          <a:cs typeface="Arial" panose="020B0604020202020204" pitchFamily="34" charset="0"/>
                        </a:rPr>
                        <a:t>Define some new customer query variables for NITS (API 3e).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03/24/20.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Formal Comment period closed 04/24/20 with no industry comments filed.</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Executive Committee on 10/27/20.</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Ratified by NAESB Membership on 11/30/20.</a:t>
                      </a:r>
                    </a:p>
                  </a:txBody>
                  <a:tcPr anchor="ct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NAESB Publication</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11</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Next publication v003.4 TBD.</a:t>
            </a:r>
            <a:endParaRPr lang="en-US" dirty="0"/>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376102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525751"/>
              </p:ext>
            </p:extLst>
          </p:nvPr>
        </p:nvGraphicFramePr>
        <p:xfrm>
          <a:off x="228600" y="1455738"/>
          <a:ext cx="8686799" cy="375412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Redirects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baseline="0" dirty="0" smtClean="0">
                          <a:solidFill>
                            <a:schemeClr val="tx1"/>
                          </a:solidFill>
                          <a:latin typeface="Arial" panose="020B0604020202020204" pitchFamily="34" charset="0"/>
                          <a:cs typeface="Arial" panose="020B0604020202020204" pitchFamily="34" charset="0"/>
                        </a:rPr>
                        <a:t>Revised standards related to handling of Redirects in preemption/competition.  Addresses gaps in standards resulting from FERC Order 676-I.   (R20003)</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06/23/20.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Formal Comment period closed 07/23/20 with several comments.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Revised standards adopted by OASIS subcommittee on 08/18/20.</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Executive Committee on 10/27/20.</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Ratified by NAESB Membership on 11/30/20.</a:t>
                      </a:r>
                    </a:p>
                  </a:txBody>
                  <a:tcPr anchor="ctr"/>
                </a:tc>
                <a:extLst>
                  <a:ext uri="{0D108BD9-81ED-4DB2-BD59-A6C34878D82A}">
                    <a16:rowId xmlns:a16="http://schemas.microsoft.com/office/drawing/2014/main" val="10001"/>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Redirects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At</a:t>
                      </a:r>
                      <a:r>
                        <a:rPr lang="en-US" sz="1400" baseline="0" dirty="0" smtClean="0">
                          <a:solidFill>
                            <a:schemeClr val="tx1"/>
                          </a:solidFill>
                          <a:latin typeface="Arial" panose="020B0604020202020204" pitchFamily="34" charset="0"/>
                          <a:cs typeface="Arial" panose="020B0604020202020204" pitchFamily="34" charset="0"/>
                        </a:rPr>
                        <a:t> the request of APS, the Redirect standards were clarified to indicate that requests are to be denied as invalid (not counteroffered) if the Redirect exceeds the parent capacity.  Counteroffers are used for valid requests for which there is insufficient ATC to grant a full offer.  (R20010)</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08/18/20.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Formal Comment period closed 09/18/20 with several comments.</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Executive Committee on 10/27/20.</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Ratified by NAESB Membership on 11/30/20.</a:t>
                      </a:r>
                    </a:p>
                  </a:txBody>
                  <a:tcPr anchor="ct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NAESB Publication</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12</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Next publication v003.4 TBD.</a:t>
            </a:r>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2935037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49402151"/>
              </p:ext>
            </p:extLst>
          </p:nvPr>
        </p:nvGraphicFramePr>
        <p:xfrm>
          <a:off x="228600" y="1455738"/>
          <a:ext cx="8686799" cy="491236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i="0" dirty="0" smtClean="0">
                          <a:solidFill>
                            <a:schemeClr val="tx1"/>
                          </a:solidFill>
                          <a:latin typeface="Arial" panose="020B0604020202020204" pitchFamily="34" charset="0"/>
                          <a:cs typeface="Arial" panose="020B0604020202020204" pitchFamily="34" charset="0"/>
                        </a:rPr>
                        <a:t>Manual</a:t>
                      </a:r>
                      <a:r>
                        <a:rPr lang="en-US" sz="1400" i="0" baseline="0" dirty="0" smtClean="0">
                          <a:solidFill>
                            <a:schemeClr val="tx1"/>
                          </a:solidFill>
                          <a:latin typeface="Arial" panose="020B0604020202020204" pitchFamily="34" charset="0"/>
                          <a:cs typeface="Arial" panose="020B0604020202020204" pitchFamily="34" charset="0"/>
                        </a:rPr>
                        <a:t> Time Error Correction</a:t>
                      </a:r>
                      <a:endParaRPr lang="en-US" sz="1400" i="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BPS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i="0" baseline="0" dirty="0" smtClean="0">
                          <a:solidFill>
                            <a:schemeClr val="tx1"/>
                          </a:solidFill>
                          <a:latin typeface="Arial" panose="020B0604020202020204" pitchFamily="34" charset="0"/>
                          <a:cs typeface="Arial" panose="020B0604020202020204" pitchFamily="34" charset="0"/>
                        </a:rPr>
                        <a:t>Revisit proposed retirement of WEQ-006 following FERC Order 676-I.  FERC declined to adopted proposed retirement due to insufficient justification.  WEQ-006 remains in effect.  (API 2a)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Approved standard does not apply to Interconnections like WECC in which Automatic Time Error Correction (ATEC) is in place (e.g., WECC-BAL-004).</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i="0" baseline="0" dirty="0" smtClean="0">
                        <a:solidFill>
                          <a:schemeClr val="tx1"/>
                        </a:solidFill>
                        <a:latin typeface="Arial" panose="020B0604020202020204" pitchFamily="34" charset="0"/>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Business Practice Subcommittee on 01/14/21.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03/09/21.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04/19/21.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Tag</a:t>
                      </a:r>
                      <a:r>
                        <a:rPr lang="en-US" sz="1400" baseline="0" dirty="0" smtClean="0">
                          <a:solidFill>
                            <a:schemeClr val="tx1"/>
                          </a:solidFill>
                          <a:latin typeface="Arial" panose="020B0604020202020204" pitchFamily="34" charset="0"/>
                          <a:cs typeface="Arial" panose="020B0604020202020204" pitchFamily="34" charset="0"/>
                        </a:rPr>
                        <a:t> Backup</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Replaces faxes as the tag backup system with a general procedure that puts the onus on each Entity to have communication redundancy</a:t>
                      </a:r>
                      <a:r>
                        <a:rPr lang="en-US" sz="1400" baseline="0" dirty="0" smtClean="0">
                          <a:solidFill>
                            <a:schemeClr val="tx1"/>
                          </a:solidFill>
                          <a:latin typeface="Arial" panose="020B0604020202020204" pitchFamily="34" charset="0"/>
                          <a:cs typeface="Arial" panose="020B0604020202020204" pitchFamily="34" charset="0"/>
                        </a:rPr>
                        <a:t> in place.  R20011 from BPA.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Coordinate Interchange Scheduling Subcommittee  01/04/20.</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03/09/21.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04/09/21.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Definitions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SRS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Update the Definitions and Acronym standard (WEQ-000) to cross-reference other standards where those terms are used.   (API 3a)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Standards Review Subcommittee on 01/28/21.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03/09/21.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04/09/21.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NAESB Publication</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13</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Next publication v003.4 TBD.</a:t>
            </a:r>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3069330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09472360"/>
              </p:ext>
            </p:extLst>
          </p:nvPr>
        </p:nvGraphicFramePr>
        <p:xfrm>
          <a:off x="228600" y="1455738"/>
          <a:ext cx="8686799" cy="500380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OASIS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Add the ability to see additional information for child </a:t>
                      </a:r>
                      <a:r>
                        <a:rPr lang="en-US" sz="1400" baseline="0" dirty="0" smtClean="0">
                          <a:solidFill>
                            <a:schemeClr val="tx1"/>
                          </a:solidFill>
                          <a:latin typeface="Arial" panose="020B0604020202020204" pitchFamily="34" charset="0"/>
                          <a:cs typeface="Arial" panose="020B0604020202020204" pitchFamily="34" charset="0"/>
                        </a:rPr>
                        <a:t>reservations from a given reservation on OASIS.  Changes to the </a:t>
                      </a:r>
                      <a:r>
                        <a:rPr lang="en-US" sz="1400" b="1" i="1" baseline="0" dirty="0" smtClean="0">
                          <a:solidFill>
                            <a:schemeClr val="tx1"/>
                          </a:solidFill>
                          <a:latin typeface="Arial" panose="020B0604020202020204" pitchFamily="34" charset="0"/>
                          <a:cs typeface="Arial" panose="020B0604020202020204" pitchFamily="34" charset="0"/>
                        </a:rPr>
                        <a:t>reduction</a:t>
                      </a:r>
                      <a:r>
                        <a:rPr lang="en-US" sz="1400" baseline="0" dirty="0" smtClean="0">
                          <a:solidFill>
                            <a:schemeClr val="tx1"/>
                          </a:solidFill>
                          <a:latin typeface="Arial" panose="020B0604020202020204" pitchFamily="34" charset="0"/>
                          <a:cs typeface="Arial" panose="020B0604020202020204" pitchFamily="34" charset="0"/>
                        </a:rPr>
                        <a:t> OASIS template. (API 3c).</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OASIS Subcommittee  06/22/21.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10/05/21.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11/04/21.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Consistency</a:t>
                      </a: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SRS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Update NAESB glossary with NERC definition of System Operating Limit.  (R21002)</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Standards Review Subcommittee 08/11/21.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10/05/21.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11/04/21.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90235098"/>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ACE</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solidFill>
                            <a:schemeClr val="tx1"/>
                          </a:solidFill>
                          <a:latin typeface="Arial" panose="020B0604020202020204" pitchFamily="34" charset="0"/>
                          <a:cs typeface="Arial" panose="020B0604020202020204" pitchFamily="34" charset="0"/>
                        </a:rPr>
                        <a:t>Clarify language in</a:t>
                      </a:r>
                      <a:r>
                        <a:rPr lang="en-US" sz="1400" baseline="0" dirty="0" smtClean="0">
                          <a:solidFill>
                            <a:schemeClr val="tx1"/>
                          </a:solidFill>
                          <a:latin typeface="Arial" panose="020B0604020202020204" pitchFamily="34" charset="0"/>
                          <a:cs typeface="Arial" panose="020B0604020202020204" pitchFamily="34" charset="0"/>
                        </a:rPr>
                        <a:t> WEQ-005 in the Area Control Error (ACE) equation in relation to what is in the NERC Dynamic Transfer Reference Document v4.  (API 1a)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Business Practice Subcommittee 08/20/21.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10/05/21.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11/04/21.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010049309"/>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REC</a:t>
                      </a:r>
                      <a:endParaRPr lang="en-US" sz="140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Develop a NAESB Base Contract for the Sale and Purchase of </a:t>
                      </a:r>
                      <a:r>
                        <a:rPr lang="en-US" sz="1400" u="sng" baseline="0" dirty="0" smtClean="0">
                          <a:solidFill>
                            <a:schemeClr val="tx1"/>
                          </a:solidFill>
                          <a:latin typeface="Arial" panose="020B0604020202020204" pitchFamily="34" charset="0"/>
                          <a:cs typeface="Arial" panose="020B0604020202020204" pitchFamily="34" charset="0"/>
                        </a:rPr>
                        <a:t>Voluntary</a:t>
                      </a:r>
                      <a:r>
                        <a:rPr lang="en-US" sz="1400" baseline="0" dirty="0" smtClean="0">
                          <a:solidFill>
                            <a:schemeClr val="tx1"/>
                          </a:solidFill>
                          <a:latin typeface="Arial" panose="020B0604020202020204" pitchFamily="34" charset="0"/>
                          <a:cs typeface="Arial" panose="020B0604020202020204" pitchFamily="34" charset="0"/>
                        </a:rPr>
                        <a:t> Renewable Energy Certificates (RECs).   Also includes an FAQ document.  (API 6.b.i)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Business Practice Subcommittee 08/03/21.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10/05/21.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11/04/21.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880834954"/>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NAESB Publication</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14</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Next publication v003.4 TBD.</a:t>
            </a:r>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3221351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85035225"/>
              </p:ext>
            </p:extLst>
          </p:nvPr>
        </p:nvGraphicFramePr>
        <p:xfrm>
          <a:off x="228600" y="1455738"/>
          <a:ext cx="8686799" cy="521716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Hourly Timing</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Increase</a:t>
                      </a:r>
                      <a:r>
                        <a:rPr lang="en-US" sz="1400" baseline="0" dirty="0" smtClean="0">
                          <a:solidFill>
                            <a:schemeClr val="tx1"/>
                          </a:solidFill>
                          <a:latin typeface="Arial" panose="020B0604020202020204" pitchFamily="34" charset="0"/>
                          <a:cs typeface="Arial" panose="020B0604020202020204" pitchFamily="34" charset="0"/>
                        </a:rPr>
                        <a:t> customer Counteroffer response time for Hourly requests from 5 minutes to 10 minutes. (R21003 from MISO)</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09/24/21.</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Formal Comment period closed 10/26/21 with no comments filed.</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03/29/22.</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Ratified by NAESB Membership on 04/28/22.</a:t>
                      </a:r>
                    </a:p>
                  </a:txBody>
                  <a:tcPr anchor="ctr"/>
                </a:tc>
                <a:extLst>
                  <a:ext uri="{0D108BD9-81ED-4DB2-BD59-A6C34878D82A}">
                    <a16:rowId xmlns:a16="http://schemas.microsoft.com/office/drawing/2014/main" val="990235098"/>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Rollover</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Change how Rollover</a:t>
                      </a:r>
                      <a:r>
                        <a:rPr lang="en-US" sz="1400" baseline="0" dirty="0" smtClean="0">
                          <a:solidFill>
                            <a:schemeClr val="tx1"/>
                          </a:solidFill>
                          <a:latin typeface="Arial" panose="020B0604020202020204" pitchFamily="34" charset="0"/>
                          <a:cs typeface="Arial" panose="020B0604020202020204" pitchFamily="34" charset="0"/>
                        </a:rPr>
                        <a:t> Rights work for Redirects to end-of-term. Customer will need to specify on OASIS if Rollover Rights go with the parent or the Redirect.  (API 3b.i)</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02/15/22.  </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Formal Comment period closes 03/16/22.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03/29/22.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Ratified by NAESB Membership on 04/28/22.</a:t>
                      </a:r>
                    </a:p>
                  </a:txBody>
                  <a:tcPr anchor="ctr"/>
                </a:tc>
                <a:extLst>
                  <a:ext uri="{0D108BD9-81ED-4DB2-BD59-A6C34878D82A}">
                    <a16:rowId xmlns:a16="http://schemas.microsoft.com/office/drawing/2014/main" val="4010049309"/>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Cyber-security</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EFEC6"/>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Consolidate all cybersecurity requirements from tagging, OASIS, EIR, </a:t>
                      </a:r>
                      <a:r>
                        <a:rPr lang="en-US" sz="1400" baseline="0" dirty="0" err="1" smtClean="0">
                          <a:solidFill>
                            <a:schemeClr val="tx1"/>
                          </a:solidFill>
                          <a:latin typeface="Arial" panose="020B0604020202020204" pitchFamily="34" charset="0"/>
                          <a:cs typeface="Arial" panose="020B0604020202020204" pitchFamily="34" charset="0"/>
                        </a:rPr>
                        <a:t>etc</a:t>
                      </a:r>
                      <a:r>
                        <a:rPr lang="en-US" sz="1400" baseline="0" dirty="0" smtClean="0">
                          <a:solidFill>
                            <a:schemeClr val="tx1"/>
                          </a:solidFill>
                          <a:latin typeface="Arial" panose="020B0604020202020204" pitchFamily="34" charset="0"/>
                          <a:cs typeface="Arial" panose="020B0604020202020204" pitchFamily="34" charset="0"/>
                        </a:rPr>
                        <a:t> into one NAESB booklet (MC22008).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10/18/22.</a:t>
                      </a:r>
                    </a:p>
                  </a:txBody>
                  <a:tcPr anchor="ctr"/>
                </a:tc>
                <a:extLst>
                  <a:ext uri="{0D108BD9-81ED-4DB2-BD59-A6C34878D82A}">
                    <a16:rowId xmlns:a16="http://schemas.microsoft.com/office/drawing/2014/main" val="1717673135"/>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ACA</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EFEC6"/>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Small change to WEQ-12 and the Authorized Certificate Authority (ACA) document for server-side certificates.  (API 4a)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Cybersecurity Subcommittee 06/30/22.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Formal Comment period closed 08/01/22.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10/18/22.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Ratified by NAESB Membership on 11/18/22.</a:t>
                      </a:r>
                    </a:p>
                  </a:txBody>
                  <a:tcPr anchor="ctr"/>
                </a:tc>
                <a:extLst>
                  <a:ext uri="{0D108BD9-81ED-4DB2-BD59-A6C34878D82A}">
                    <a16:rowId xmlns:a16="http://schemas.microsoft.com/office/drawing/2014/main" val="971387814"/>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NAESB Publication</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15</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Next publication v003.4 TBD.</a:t>
            </a:r>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779113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07497396"/>
              </p:ext>
            </p:extLst>
          </p:nvPr>
        </p:nvGraphicFramePr>
        <p:xfrm>
          <a:off x="228600" y="1455738"/>
          <a:ext cx="8686799" cy="5217160"/>
        </p:xfrm>
        <a:graphic>
          <a:graphicData uri="http://schemas.openxmlformats.org/drawingml/2006/table">
            <a:tbl>
              <a:tblPr firstRow="1">
                <a:tableStyleId>{E8B1032C-EA38-4F05-BA0D-38AFFFC7BED3}</a:tableStyleId>
              </a:tblPr>
              <a:tblGrid>
                <a:gridCol w="1219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79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Definitions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Add a cross-reference table tor referencing other OASIS standards for select topics.   (API 3a)    </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04/19/22.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10/18/22.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No Member Ratification needed.</a:t>
                      </a:r>
                    </a:p>
                  </a:txBody>
                  <a:tcPr anchor="ctr"/>
                </a:tc>
                <a:extLst>
                  <a:ext uri="{0D108BD9-81ED-4DB2-BD59-A6C34878D82A}">
                    <a16:rowId xmlns:a16="http://schemas.microsoft.com/office/drawing/2014/main" val="3240992106"/>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Preemption</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EFEC6"/>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Change made to the Preemption and ROFR standards in WEQ-001 to clarify that not all scenarios in Table 25-3 apply to all Transmission Providers, depending on the ATC methodology.   No change to policy.  (R21005)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07/19/22.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10/18/22.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Ratified by NAESB Membership on 11/18/22.</a:t>
                      </a:r>
                    </a:p>
                  </a:txBody>
                  <a:tcPr anchor="ctr"/>
                </a:tc>
                <a:extLst>
                  <a:ext uri="{0D108BD9-81ED-4DB2-BD59-A6C34878D82A}">
                    <a16:rowId xmlns:a16="http://schemas.microsoft.com/office/drawing/2014/main" val="2762743522"/>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ROFR Visibility</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Identify</a:t>
                      </a:r>
                      <a:r>
                        <a:rPr lang="en-US" sz="1400" baseline="0" dirty="0" smtClean="0">
                          <a:solidFill>
                            <a:schemeClr val="tx1"/>
                          </a:solidFill>
                          <a:latin typeface="Arial" panose="020B0604020202020204" pitchFamily="34" charset="0"/>
                          <a:cs typeface="Arial" panose="020B0604020202020204" pitchFamily="34" charset="0"/>
                        </a:rPr>
                        <a:t> the profile changes on OASIS when a reservation successfully goes through ROFR as part of short-term Preemption and ROFR.   (API 3b.ii)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07/19/22.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10/18/22.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Ratified by NAESB Membership on 11/18/22.</a:t>
                      </a:r>
                    </a:p>
                  </a:txBody>
                  <a:tcPr anchor="ctr"/>
                </a:tc>
                <a:extLst>
                  <a:ext uri="{0D108BD9-81ED-4DB2-BD59-A6C34878D82A}">
                    <a16:rowId xmlns:a16="http://schemas.microsoft.com/office/drawing/2014/main" val="412837468"/>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Consolidate</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Small</a:t>
                      </a:r>
                      <a:r>
                        <a:rPr lang="en-US" sz="1400" baseline="0" dirty="0" smtClean="0">
                          <a:solidFill>
                            <a:schemeClr val="tx1"/>
                          </a:solidFill>
                          <a:latin typeface="Arial" panose="020B0604020202020204" pitchFamily="34" charset="0"/>
                          <a:cs typeface="Arial" panose="020B0604020202020204" pitchFamily="34" charset="0"/>
                        </a:rPr>
                        <a:t> change to the Consolidation standards to enable a TP to enforce requirements consistent with their tariff.  Will not impact most TPs.    (API 3.c)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OASIS Subcommittee on 03/22/22.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10/18/22.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Ratified by NAESB Membership on 11/18/22.</a:t>
                      </a:r>
                    </a:p>
                  </a:txBody>
                  <a:tcPr anchor="ctr"/>
                </a:tc>
                <a:extLst>
                  <a:ext uri="{0D108BD9-81ED-4DB2-BD59-A6C34878D82A}">
                    <a16:rowId xmlns:a16="http://schemas.microsoft.com/office/drawing/2014/main" val="3492973403"/>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a:t>Pending NAESB Publication</a:t>
            </a:r>
          </a:p>
        </p:txBody>
      </p:sp>
      <p:sp>
        <p:nvSpPr>
          <p:cNvPr id="7" name="Slide Number Placeholder 6"/>
          <p:cNvSpPr>
            <a:spLocks noGrp="1"/>
          </p:cNvSpPr>
          <p:nvPr>
            <p:ph type="sldNum" sz="quarter" idx="12"/>
          </p:nvPr>
        </p:nvSpPr>
        <p:spPr/>
        <p:txBody>
          <a:bodyPr/>
          <a:lstStyle/>
          <a:p>
            <a:fld id="{4B8BC155-96A9-416C-9A6C-7FA79B5D88ED}" type="slidenum">
              <a:rPr lang="en-US" smtClean="0"/>
              <a:pPr/>
              <a:t>16</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Next publication v003.4 TBD.</a:t>
            </a:r>
          </a:p>
        </p:txBody>
      </p:sp>
      <p:grpSp>
        <p:nvGrpSpPr>
          <p:cNvPr id="10" name="Group 9"/>
          <p:cNvGrpSpPr/>
          <p:nvPr/>
        </p:nvGrpSpPr>
        <p:grpSpPr>
          <a:xfrm>
            <a:off x="15753" y="440293"/>
            <a:ext cx="304800" cy="369332"/>
            <a:chOff x="5203764" y="4777859"/>
            <a:chExt cx="304800" cy="369332"/>
          </a:xfrm>
        </p:grpSpPr>
        <p:sp>
          <p:nvSpPr>
            <p:cNvPr id="11" name="Oval 10"/>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206878" y="4777859"/>
              <a:ext cx="301686"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428163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8558727"/>
              </p:ext>
            </p:extLst>
          </p:nvPr>
        </p:nvGraphicFramePr>
        <p:xfrm>
          <a:off x="228600" y="1455738"/>
          <a:ext cx="8686799" cy="2900680"/>
        </p:xfrm>
        <a:graphic>
          <a:graphicData uri="http://schemas.openxmlformats.org/drawingml/2006/table">
            <a:tbl>
              <a:tblPr firstRow="1">
                <a:tableStyleId>{E8B1032C-EA38-4F05-BA0D-38AFFFC7BED3}</a:tableStyleId>
              </a:tblPr>
              <a:tblGrid>
                <a:gridCol w="1219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79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ATC</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Small modification to WEQ-023 to accommodate Conditional Firm (standard 1.4) and TP timing enforcement of NSI (standard 1.4.1) in response to FERC Order 676-J.  (API 2.a)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Business Practice Subcommittee 07/06/22.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10/18/22.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Ratified by NAESB Membership on 11/18/22.</a:t>
                      </a:r>
                    </a:p>
                  </a:txBody>
                  <a:tcPr anchor="ctr"/>
                </a:tc>
                <a:extLst>
                  <a:ext uri="{0D108BD9-81ED-4DB2-BD59-A6C34878D82A}">
                    <a16:rowId xmlns:a16="http://schemas.microsoft.com/office/drawing/2014/main" val="3240992106"/>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REC</a:t>
                      </a:r>
                      <a:endParaRPr lang="en-US" sz="140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Established suite of standards to automate the</a:t>
                      </a:r>
                      <a:r>
                        <a:rPr lang="en-US" sz="1400" baseline="0" dirty="0" smtClean="0">
                          <a:solidFill>
                            <a:schemeClr val="tx1"/>
                          </a:solidFill>
                          <a:latin typeface="Arial" panose="020B0604020202020204" pitchFamily="34" charset="0"/>
                          <a:cs typeface="Arial" panose="020B0604020202020204" pitchFamily="34" charset="0"/>
                        </a:rPr>
                        <a:t> management of RECs for the voluntary market. (API 5.b.i)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Business Practice Subcommittee on 07/07/22.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Voted out of the WEQ Executive Committee on 10/18/22.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Ratified by NAESB Membership on 11/18/22.</a:t>
                      </a:r>
                    </a:p>
                  </a:txBody>
                  <a:tcPr anchor="ctr"/>
                </a:tc>
                <a:extLst>
                  <a:ext uri="{0D108BD9-81ED-4DB2-BD59-A6C34878D82A}">
                    <a16:rowId xmlns:a16="http://schemas.microsoft.com/office/drawing/2014/main" val="2762743522"/>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a:t>Pending NAESB Publication</a:t>
            </a:r>
          </a:p>
        </p:txBody>
      </p:sp>
      <p:sp>
        <p:nvSpPr>
          <p:cNvPr id="7" name="Slide Number Placeholder 6"/>
          <p:cNvSpPr>
            <a:spLocks noGrp="1"/>
          </p:cNvSpPr>
          <p:nvPr>
            <p:ph type="sldNum" sz="quarter" idx="12"/>
          </p:nvPr>
        </p:nvSpPr>
        <p:spPr/>
        <p:txBody>
          <a:bodyPr/>
          <a:lstStyle/>
          <a:p>
            <a:fld id="{4B8BC155-96A9-416C-9A6C-7FA79B5D88ED}" type="slidenum">
              <a:rPr lang="en-US" smtClean="0"/>
              <a:pPr/>
              <a:t>17</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Next publication v003.4 TBD.</a:t>
            </a:r>
          </a:p>
        </p:txBody>
      </p:sp>
      <p:grpSp>
        <p:nvGrpSpPr>
          <p:cNvPr id="10" name="Group 9"/>
          <p:cNvGrpSpPr/>
          <p:nvPr/>
        </p:nvGrpSpPr>
        <p:grpSpPr>
          <a:xfrm>
            <a:off x="15753" y="440293"/>
            <a:ext cx="304800" cy="369332"/>
            <a:chOff x="5203764" y="4777859"/>
            <a:chExt cx="304800" cy="369332"/>
          </a:xfrm>
        </p:grpSpPr>
        <p:sp>
          <p:nvSpPr>
            <p:cNvPr id="11" name="Oval 10"/>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206878" y="4777859"/>
              <a:ext cx="301686"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3495641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2629158"/>
              </p:ext>
            </p:extLst>
          </p:nvPr>
        </p:nvGraphicFramePr>
        <p:xfrm>
          <a:off x="228600" y="1455738"/>
          <a:ext cx="8686799" cy="500380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Consistency</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Update Cybersecurity standards in WEQ-012 for consistency in the use of acronyms and abbreviations.  (API 3.a.iv)</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Cybersecurity Subcommittee 07/13/21.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10/05/21.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11/04/21.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Consistency</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Update OASIS standards (WEQ-001, 002, 003, 013) for consistency in the use of acronyms and abbreviations.   (API 3.a.i)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OASIS Subcommittee 05/18/21.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10/05/21.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11/04/21.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90235098"/>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Consistency</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Update BPS standards (WEQ-005, 007, 008, 023) for consistency in the use of acronyms and abbreviations.  (API 3.a.iii).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Business Practice Subcommittee 08/20/21.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10/05/21.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11/04/21.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010049309"/>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Consistency</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Update Tagging WEQ-004 and EIR WEQ-022 standards for consistency in the use of acronyms and abbreviations.  (API 3.a.ii)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Coordinate Interchange Scheduling Subcommittee 06/23/21.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Voted out of the Executive Committee on 10/05/21.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0" baseline="0" dirty="0" smtClean="0">
                          <a:solidFill>
                            <a:schemeClr val="tx1"/>
                          </a:solidFill>
                          <a:latin typeface="Arial" panose="020B0604020202020204" pitchFamily="34" charset="0"/>
                          <a:cs typeface="Arial" panose="020B0604020202020204" pitchFamily="34" charset="0"/>
                        </a:rPr>
                        <a:t>Ratified by NAESB Membership on 11/04/21.</a:t>
                      </a: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46909695"/>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NAESB Publication</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18</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Next publication v003.4 TBD.</a:t>
            </a:r>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498839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83497971"/>
              </p:ext>
            </p:extLst>
          </p:nvPr>
        </p:nvGraphicFramePr>
        <p:xfrm>
          <a:off x="228600" y="1455738"/>
          <a:ext cx="8686799" cy="148336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Arial" panose="020B0604020202020204" pitchFamily="34" charset="0"/>
                        <a:cs typeface="Arial" panose="020B0604020202020204" pitchFamily="34" charset="0"/>
                      </a:endParaRPr>
                    </a:p>
                  </a:txBody>
                  <a:tcPr anchor="ctr">
                    <a:solidFill>
                      <a:schemeClr val="bg1"/>
                    </a:solidFill>
                  </a:tcPr>
                </a:tc>
                <a:tc>
                  <a:txBody>
                    <a:bodyPr/>
                    <a:lstStyle/>
                    <a:p>
                      <a:pPr algn="ct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FERC NOPR</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19</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Nothing currently pending.</a:t>
            </a:r>
            <a:endParaRPr lang="en-US" dirty="0"/>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7</a:t>
              </a:r>
            </a:p>
          </p:txBody>
        </p:sp>
      </p:grpSp>
    </p:spTree>
    <p:extLst>
      <p:ext uri="{BB962C8B-B14F-4D97-AF65-F5344CB8AC3E}">
        <p14:creationId xmlns:p14="http://schemas.microsoft.com/office/powerpoint/2010/main" val="1810147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normAutofit/>
          </a:bodyPr>
          <a:lstStyle/>
          <a:p>
            <a:r>
              <a:rPr lang="en-US" dirty="0"/>
              <a:t>Provide a broad overview of the activities of the NAESB Wholesale Electric Quadrant across the lifecycle of standards development.</a:t>
            </a:r>
          </a:p>
          <a:p>
            <a:pPr marL="0" indent="0">
              <a:buNone/>
            </a:pPr>
            <a:endParaRPr lang="en-US" dirty="0"/>
          </a:p>
        </p:txBody>
      </p:sp>
      <p:sp>
        <p:nvSpPr>
          <p:cNvPr id="9" name="Title 8"/>
          <p:cNvSpPr>
            <a:spLocks noGrp="1"/>
          </p:cNvSpPr>
          <p:nvPr>
            <p:ph type="title"/>
          </p:nvPr>
        </p:nvSpPr>
        <p:spPr>
          <a:xfrm>
            <a:off x="228600" y="609600"/>
            <a:ext cx="8458200" cy="591431"/>
          </a:xfrm>
        </p:spPr>
        <p:txBody>
          <a:bodyPr/>
          <a:lstStyle/>
          <a:p>
            <a:r>
              <a:rPr lang="en-US" sz="2800" dirty="0" smtClean="0"/>
              <a:t>Objective</a:t>
            </a:r>
            <a:endParaRPr lang="en-US" sz="2800"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2</a:t>
            </a:fld>
            <a:endParaRPr lang="en-US" dirty="0"/>
          </a:p>
        </p:txBody>
      </p:sp>
    </p:spTree>
    <p:extLst>
      <p:ext uri="{BB962C8B-B14F-4D97-AF65-F5344CB8AC3E}">
        <p14:creationId xmlns:p14="http://schemas.microsoft.com/office/powerpoint/2010/main" val="2126430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B8BC155-96A9-416C-9A6C-7FA79B5D88ED}" type="slidenum">
              <a:rPr lang="en-US" smtClean="0"/>
              <a:pPr/>
              <a:t>20</a:t>
            </a:fld>
            <a:endParaRPr lang="en-US" dirty="0"/>
          </a:p>
        </p:txBody>
      </p:sp>
      <p:sp>
        <p:nvSpPr>
          <p:cNvPr id="13" name="Title 8"/>
          <p:cNvSpPr>
            <a:spLocks noGrp="1"/>
          </p:cNvSpPr>
          <p:nvPr>
            <p:ph type="title"/>
          </p:nvPr>
        </p:nvSpPr>
        <p:spPr>
          <a:xfrm>
            <a:off x="228600" y="609600"/>
            <a:ext cx="8458200" cy="591431"/>
          </a:xfrm>
        </p:spPr>
        <p:txBody>
          <a:bodyPr/>
          <a:lstStyle/>
          <a:p>
            <a:r>
              <a:rPr lang="en-US" sz="2800" dirty="0" smtClean="0"/>
              <a:t>FERC Actions</a:t>
            </a:r>
            <a:endParaRPr lang="en-US" sz="2800" dirty="0"/>
          </a:p>
        </p:txBody>
      </p:sp>
      <p:sp>
        <p:nvSpPr>
          <p:cNvPr id="14" name="Content Placeholder 9"/>
          <p:cNvSpPr>
            <a:spLocks noGrp="1"/>
          </p:cNvSpPr>
          <p:nvPr>
            <p:ph idx="1"/>
          </p:nvPr>
        </p:nvSpPr>
        <p:spPr>
          <a:xfrm>
            <a:off x="457200" y="1456301"/>
            <a:ext cx="8458200" cy="5265173"/>
          </a:xfrm>
        </p:spPr>
        <p:txBody>
          <a:bodyPr>
            <a:normAutofit/>
          </a:bodyPr>
          <a:lstStyle/>
          <a:p>
            <a:pPr marL="0" indent="0">
              <a:buNone/>
            </a:pPr>
            <a:r>
              <a:rPr lang="en-US" sz="2400" u="sng" dirty="0" smtClean="0"/>
              <a:t>Final Order 676-J on v003.3 NAESB Standards</a:t>
            </a:r>
            <a:r>
              <a:rPr lang="en-US" sz="2400" dirty="0" smtClean="0"/>
              <a:t>:</a:t>
            </a:r>
          </a:p>
          <a:p>
            <a:endParaRPr lang="en-US" sz="1500" dirty="0" smtClean="0"/>
          </a:p>
          <a:p>
            <a:r>
              <a:rPr lang="en-US" sz="2400" dirty="0" smtClean="0"/>
              <a:t>Issued </a:t>
            </a:r>
            <a:r>
              <a:rPr lang="en-US" sz="2400" dirty="0"/>
              <a:t>on 05/20/21.   Incorporates all of the drafted NAESB v003.3 standards</a:t>
            </a:r>
            <a:r>
              <a:rPr lang="en-US" sz="2400" dirty="0" smtClean="0"/>
              <a:t>.</a:t>
            </a:r>
          </a:p>
          <a:p>
            <a:endParaRPr lang="en-US" sz="800" dirty="0" smtClean="0"/>
          </a:p>
          <a:p>
            <a:r>
              <a:rPr lang="en-US" sz="2400" dirty="0" smtClean="0"/>
              <a:t>The default compliance date for jurisdictional entities was 01/27/23.   </a:t>
            </a:r>
          </a:p>
          <a:p>
            <a:endParaRPr lang="en-US" sz="800" dirty="0" smtClean="0"/>
          </a:p>
          <a:p>
            <a:r>
              <a:rPr lang="en-US" sz="2400" dirty="0" smtClean="0"/>
              <a:t>OATI enabled the OASIS functionality for all providers on 01/19/23.   </a:t>
            </a:r>
          </a:p>
          <a:p>
            <a:endParaRPr lang="en-US" sz="800" dirty="0" smtClean="0"/>
          </a:p>
          <a:p>
            <a:r>
              <a:rPr lang="en-US" sz="2400" dirty="0" smtClean="0"/>
              <a:t>Adopts WEQ-023 ATC Modeling standards as drafted.  </a:t>
            </a:r>
          </a:p>
          <a:p>
            <a:pPr lvl="1">
              <a:buFont typeface="Courier New" panose="02070309020205020404" pitchFamily="49" charset="0"/>
              <a:buChar char="o"/>
            </a:pPr>
            <a:r>
              <a:rPr lang="en-US" sz="2000" dirty="0" smtClean="0"/>
              <a:t>No Final Order retiring the NERC MODs yet.  </a:t>
            </a:r>
          </a:p>
        </p:txBody>
      </p:sp>
    </p:spTree>
    <p:extLst>
      <p:ext uri="{BB962C8B-B14F-4D97-AF65-F5344CB8AC3E}">
        <p14:creationId xmlns:p14="http://schemas.microsoft.com/office/powerpoint/2010/main" val="1199065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6384729"/>
              </p:ext>
            </p:extLst>
          </p:nvPr>
        </p:nvGraphicFramePr>
        <p:xfrm>
          <a:off x="228600" y="1455738"/>
          <a:ext cx="8686799" cy="518668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Curtail</a:t>
                      </a:r>
                      <a:r>
                        <a:rPr lang="en-US" sz="1400" baseline="0" dirty="0" smtClean="0">
                          <a:solidFill>
                            <a:schemeClr val="tx1"/>
                          </a:solidFill>
                          <a:latin typeface="Arial" panose="020B0604020202020204" pitchFamily="34" charset="0"/>
                          <a:cs typeface="Arial" panose="020B0604020202020204" pitchFamily="34" charset="0"/>
                        </a:rPr>
                        <a:t> Info on OASIS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p>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Posting</a:t>
                      </a:r>
                      <a:r>
                        <a:rPr lang="en-US" sz="1400" baseline="0" dirty="0" smtClean="0">
                          <a:solidFill>
                            <a:schemeClr val="tx1"/>
                          </a:solidFill>
                          <a:latin typeface="Arial" panose="020B0604020202020204" pitchFamily="34" charset="0"/>
                          <a:cs typeface="Arial" panose="020B0604020202020204" pitchFamily="34" charset="0"/>
                        </a:rPr>
                        <a:t> of additional curtailment information on OASIS per FERC Order 890 (API 2.a).  Only applies to Interconnection-wide congestion management curtailments.  </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Functionality has been made available to post curtailment information to OASIS.</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Data from IDC in the East is being posted. No data yet from ECC in the West.</a:t>
                      </a:r>
                    </a:p>
                  </a:txBody>
                  <a:tcPr anchor="ctr"/>
                </a:tc>
                <a:extLst>
                  <a:ext uri="{0D108BD9-81ED-4DB2-BD59-A6C34878D82A}">
                    <a16:rowId xmlns:a16="http://schemas.microsoft.com/office/drawing/2014/main" val="2607749795"/>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3</a:t>
                      </a:r>
                      <a:r>
                        <a:rPr lang="en-US" sz="1400" baseline="30000" dirty="0" smtClean="0">
                          <a:solidFill>
                            <a:schemeClr val="tx1"/>
                          </a:solidFill>
                          <a:latin typeface="Arial" panose="020B0604020202020204" pitchFamily="34" charset="0"/>
                          <a:cs typeface="Arial" panose="020B0604020202020204" pitchFamily="34" charset="0"/>
                        </a:rPr>
                        <a:t>rd</a:t>
                      </a:r>
                      <a:r>
                        <a:rPr lang="en-US" sz="1400" baseline="0" dirty="0" smtClean="0">
                          <a:solidFill>
                            <a:schemeClr val="tx1"/>
                          </a:solidFill>
                          <a:latin typeface="Arial" panose="020B0604020202020204" pitchFamily="34" charset="0"/>
                          <a:cs typeface="Arial" panose="020B0604020202020204" pitchFamily="34" charset="0"/>
                        </a:rPr>
                        <a:t> Party Planning Redispatch</a:t>
                      </a:r>
                      <a:endParaRPr lang="en-US" sz="1400" dirty="0" smtClean="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p>
                    <a:p>
                      <a:pPr algn="ctr"/>
                      <a:r>
                        <a:rPr lang="en-US" sz="1400" i="0" dirty="0" smtClean="0">
                          <a:solidFill>
                            <a:schemeClr val="tx1"/>
                          </a:solidFill>
                          <a:latin typeface="Arial" panose="020B0604020202020204" pitchFamily="34" charset="0"/>
                          <a:cs typeface="Arial" panose="020B0604020202020204" pitchFamily="34" charset="0"/>
                        </a:rPr>
                        <a:t>BPS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Redispatch Cost Posting to allow for posting on OASIS of 3</a:t>
                      </a:r>
                      <a:r>
                        <a:rPr lang="en-US" sz="1400" baseline="30000" dirty="0" smtClean="0">
                          <a:solidFill>
                            <a:schemeClr val="tx1"/>
                          </a:solidFill>
                          <a:latin typeface="Arial" panose="020B0604020202020204" pitchFamily="34" charset="0"/>
                          <a:cs typeface="Arial" panose="020B0604020202020204" pitchFamily="34" charset="0"/>
                        </a:rPr>
                        <a:t>rd</a:t>
                      </a:r>
                      <a:r>
                        <a:rPr lang="en-US" sz="1400" dirty="0" smtClean="0">
                          <a:solidFill>
                            <a:schemeClr val="tx1"/>
                          </a:solidFill>
                          <a:latin typeface="Arial" panose="020B0604020202020204" pitchFamily="34" charset="0"/>
                          <a:cs typeface="Arial" panose="020B0604020202020204" pitchFamily="34" charset="0"/>
                        </a:rPr>
                        <a:t> party offers of Planning Redispatch services per FERC Order 890</a:t>
                      </a:r>
                      <a:r>
                        <a:rPr lang="en-US" sz="1400" baseline="0" dirty="0" smtClean="0">
                          <a:solidFill>
                            <a:schemeClr val="tx1"/>
                          </a:solidFill>
                          <a:latin typeface="Arial" panose="020B0604020202020204" pitchFamily="34" charset="0"/>
                          <a:cs typeface="Arial" panose="020B0604020202020204" pitchFamily="34" charset="0"/>
                        </a:rPr>
                        <a:t> (</a:t>
                      </a:r>
                      <a:r>
                        <a:rPr lang="en-US" sz="1400" dirty="0" smtClean="0">
                          <a:solidFill>
                            <a:schemeClr val="tx1"/>
                          </a:solidFill>
                          <a:latin typeface="Arial" panose="020B0604020202020204" pitchFamily="34" charset="0"/>
                          <a:cs typeface="Arial" panose="020B0604020202020204" pitchFamily="34" charset="0"/>
                        </a:rPr>
                        <a:t>API</a:t>
                      </a:r>
                      <a:r>
                        <a:rPr lang="en-US" sz="1400" baseline="0" dirty="0" smtClean="0">
                          <a:solidFill>
                            <a:schemeClr val="tx1"/>
                          </a:solidFill>
                          <a:latin typeface="Arial" panose="020B0604020202020204" pitchFamily="34" charset="0"/>
                          <a:cs typeface="Arial" panose="020B0604020202020204" pitchFamily="34" charset="0"/>
                        </a:rPr>
                        <a:t> </a:t>
                      </a:r>
                      <a:r>
                        <a:rPr lang="en-US" sz="1400" dirty="0" smtClean="0">
                          <a:solidFill>
                            <a:schemeClr val="tx1"/>
                          </a:solidFill>
                          <a:latin typeface="Arial" panose="020B0604020202020204" pitchFamily="34" charset="0"/>
                          <a:cs typeface="Arial" panose="020B0604020202020204" pitchFamily="34" charset="0"/>
                        </a:rPr>
                        <a:t>2.a.i.2).   </a:t>
                      </a:r>
                    </a:p>
                    <a:p>
                      <a:pPr marL="285750" indent="-285750">
                        <a:buFont typeface="Arial" panose="020B0604020202020204" pitchFamily="34" charset="0"/>
                        <a:buChar char="•"/>
                      </a:pPr>
                      <a:r>
                        <a:rPr lang="en-US" sz="1400" dirty="0" smtClean="0">
                          <a:solidFill>
                            <a:schemeClr val="tx1"/>
                          </a:solidFill>
                          <a:latin typeface="Arial" panose="020B0604020202020204" pitchFamily="34" charset="0"/>
                          <a:cs typeface="Arial" panose="020B0604020202020204" pitchFamily="34" charset="0"/>
                        </a:rPr>
                        <a:t>The TP</a:t>
                      </a:r>
                      <a:r>
                        <a:rPr lang="en-US" sz="1400" baseline="0" dirty="0" smtClean="0">
                          <a:solidFill>
                            <a:schemeClr val="tx1"/>
                          </a:solidFill>
                          <a:latin typeface="Arial" panose="020B0604020202020204" pitchFamily="34" charset="0"/>
                          <a:cs typeface="Arial" panose="020B0604020202020204" pitchFamily="34" charset="0"/>
                        </a:rPr>
                        <a:t> is obligated to provide the posting mechanism on OASIS for 3</a:t>
                      </a:r>
                      <a:r>
                        <a:rPr lang="en-US" sz="1400" baseline="30000" dirty="0" smtClean="0">
                          <a:solidFill>
                            <a:schemeClr val="tx1"/>
                          </a:solidFill>
                          <a:latin typeface="Arial" panose="020B0604020202020204" pitchFamily="34" charset="0"/>
                          <a:cs typeface="Arial" panose="020B0604020202020204" pitchFamily="34" charset="0"/>
                        </a:rPr>
                        <a:t>rd</a:t>
                      </a:r>
                      <a:r>
                        <a:rPr lang="en-US" sz="1400" baseline="0" dirty="0" smtClean="0">
                          <a:solidFill>
                            <a:schemeClr val="tx1"/>
                          </a:solidFill>
                          <a:latin typeface="Arial" panose="020B0604020202020204" pitchFamily="34" charset="0"/>
                          <a:cs typeface="Arial" panose="020B0604020202020204" pitchFamily="34" charset="0"/>
                        </a:rPr>
                        <a:t> party offers of Planning Redispatch.  This has been met across the industry.   </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There is no obligation for any party to use this functionality.</a:t>
                      </a:r>
                    </a:p>
                  </a:txBody>
                  <a:tcPr anchor="ctr"/>
                </a:tc>
                <a:extLst>
                  <a:ext uri="{0D108BD9-81ED-4DB2-BD59-A6C34878D82A}">
                    <a16:rowId xmlns:a16="http://schemas.microsoft.com/office/drawing/2014/main" val="10001"/>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LIST Templates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Update</a:t>
                      </a:r>
                      <a:r>
                        <a:rPr lang="en-US" sz="1400" baseline="0" dirty="0" smtClean="0">
                          <a:solidFill>
                            <a:schemeClr val="tx1"/>
                          </a:solidFill>
                          <a:latin typeface="Arial" panose="020B0604020202020204" pitchFamily="34" charset="0"/>
                          <a:cs typeface="Arial" panose="020B0604020202020204" pitchFamily="34" charset="0"/>
                        </a:rPr>
                        <a:t> OASIS Query/Response templates to allow more flexible and efficient queries for some templates (API 3b). </a:t>
                      </a:r>
                    </a:p>
                  </a:txBody>
                  <a:tcPr anchor="ctr"/>
                </a:tc>
                <a:extLst>
                  <a:ext uri="{0D108BD9-81ED-4DB2-BD59-A6C34878D82A}">
                    <a16:rowId xmlns:a16="http://schemas.microsoft.com/office/drawing/2014/main" val="10002"/>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PTP Rollover</a:t>
                      </a:r>
                      <a:r>
                        <a:rPr lang="en-US" sz="1400" baseline="0" dirty="0" smtClean="0">
                          <a:solidFill>
                            <a:schemeClr val="tx1"/>
                          </a:solidFill>
                          <a:latin typeface="Arial" panose="020B0604020202020204" pitchFamily="34" charset="0"/>
                          <a:cs typeface="Arial" panose="020B0604020202020204" pitchFamily="34" charset="0"/>
                        </a:rPr>
                        <a:t> Notification</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baseline="0" dirty="0" smtClean="0">
                          <a:solidFill>
                            <a:schemeClr val="tx1"/>
                          </a:solidFill>
                          <a:latin typeface="Arial" panose="020B0604020202020204" pitchFamily="34" charset="0"/>
                          <a:cs typeface="Arial" panose="020B0604020202020204" pitchFamily="34" charset="0"/>
                        </a:rPr>
                        <a:t>Automatically notify customers when PTP renewal deadline approaches (API 3b).  </a:t>
                      </a:r>
                    </a:p>
                  </a:txBody>
                  <a:tcPr anchor="ctr"/>
                </a:tc>
                <a:extLst>
                  <a:ext uri="{0D108BD9-81ED-4DB2-BD59-A6C34878D82A}">
                    <a16:rowId xmlns:a16="http://schemas.microsoft.com/office/drawing/2014/main" val="10003"/>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Dynamic</a:t>
                      </a:r>
                      <a:r>
                        <a:rPr lang="en-US" sz="1400" baseline="0" dirty="0" smtClean="0">
                          <a:solidFill>
                            <a:schemeClr val="tx1"/>
                          </a:solidFill>
                          <a:latin typeface="Arial" panose="020B0604020202020204" pitchFamily="34" charset="0"/>
                          <a:cs typeface="Arial" panose="020B0604020202020204" pitchFamily="34" charset="0"/>
                        </a:rPr>
                        <a:t> Notification</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Updates</a:t>
                      </a:r>
                      <a:r>
                        <a:rPr lang="en-US" sz="1400" baseline="0" dirty="0" smtClean="0">
                          <a:solidFill>
                            <a:schemeClr val="tx1"/>
                          </a:solidFill>
                          <a:latin typeface="Arial" panose="020B0604020202020204" pitchFamily="34" charset="0"/>
                          <a:cs typeface="Arial" panose="020B0604020202020204" pitchFamily="34" charset="0"/>
                        </a:rPr>
                        <a:t> to the Dynamic Notification (email) on OASIS to provide a more generic notification capability (API 3.f).  Developed in conjunction with updates for PTP Rollover Notification above (API 3f).</a:t>
                      </a:r>
                    </a:p>
                  </a:txBody>
                  <a:tcPr anchor="ctr"/>
                </a:tc>
                <a:extLst>
                  <a:ext uri="{0D108BD9-81ED-4DB2-BD59-A6C34878D82A}">
                    <a16:rowId xmlns:a16="http://schemas.microsoft.com/office/drawing/2014/main" val="3598817782"/>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DOE</a:t>
                      </a:r>
                      <a:r>
                        <a:rPr lang="en-US" sz="1400" baseline="0" dirty="0" smtClean="0">
                          <a:solidFill>
                            <a:schemeClr val="tx1"/>
                          </a:solidFill>
                          <a:latin typeface="Arial" panose="020B0604020202020204" pitchFamily="34" charset="0"/>
                          <a:cs typeface="Arial" panose="020B0604020202020204" pitchFamily="34" charset="0"/>
                        </a:rPr>
                        <a:t> </a:t>
                      </a:r>
                      <a:r>
                        <a:rPr lang="en-US" sz="1400" dirty="0" smtClean="0">
                          <a:solidFill>
                            <a:schemeClr val="tx1"/>
                          </a:solidFill>
                          <a:latin typeface="Arial" panose="020B0604020202020204" pitchFamily="34" charset="0"/>
                          <a:cs typeface="Arial" panose="020B0604020202020204" pitchFamily="34" charset="0"/>
                        </a:rPr>
                        <a:t>Surety</a:t>
                      </a:r>
                      <a:r>
                        <a:rPr lang="en-US" sz="1400" baseline="0" dirty="0" smtClean="0">
                          <a:solidFill>
                            <a:schemeClr val="tx1"/>
                          </a:solidFill>
                          <a:latin typeface="Arial" panose="020B0604020202020204" pitchFamily="34" charset="0"/>
                          <a:cs typeface="Arial" panose="020B0604020202020204" pitchFamily="34" charset="0"/>
                        </a:rPr>
                        <a:t> Assessment</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Sandia National Labs conducted a “surety assessment” of NAESB standards regarding cybersecurity protections.  OASIS standards have been updated to require providers of OASIS nodes to adopt industry “best practices” for countering cybersecurity threats. OATI completed their changes June 2022.</a:t>
                      </a:r>
                    </a:p>
                  </a:txBody>
                  <a:tcPr anchor="ctr"/>
                </a:tc>
                <a:extLst>
                  <a:ext uri="{0D108BD9-81ED-4DB2-BD59-A6C34878D82A}">
                    <a16:rowId xmlns:a16="http://schemas.microsoft.com/office/drawing/2014/main" val="709993579"/>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Implementation Done: Order 676-J</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21</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OASIS-only changes went live 01/19/23.</a:t>
            </a:r>
            <a:endParaRPr lang="en-US" dirty="0"/>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8</a:t>
              </a:r>
            </a:p>
          </p:txBody>
        </p:sp>
      </p:grpSp>
    </p:spTree>
    <p:extLst>
      <p:ext uri="{BB962C8B-B14F-4D97-AF65-F5344CB8AC3E}">
        <p14:creationId xmlns:p14="http://schemas.microsoft.com/office/powerpoint/2010/main" val="2947991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7506457"/>
              </p:ext>
            </p:extLst>
          </p:nvPr>
        </p:nvGraphicFramePr>
        <p:xfrm>
          <a:off x="228600" y="1455738"/>
          <a:ext cx="8686799" cy="110236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Tag Timing</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Updated tag timing approval windows in WEQ-004 to align with NERC INT-006  (API 3h).</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Implemented with </a:t>
                      </a:r>
                      <a:r>
                        <a:rPr lang="en-US" sz="1400" baseline="0" dirty="0" err="1" smtClean="0">
                          <a:solidFill>
                            <a:schemeClr val="tx1"/>
                          </a:solidFill>
                          <a:latin typeface="Arial" panose="020B0604020202020204" pitchFamily="34" charset="0"/>
                          <a:cs typeface="Arial" panose="020B0604020202020204" pitchFamily="34" charset="0"/>
                        </a:rPr>
                        <a:t>eTag</a:t>
                      </a:r>
                      <a:r>
                        <a:rPr lang="en-US" sz="1400" baseline="0" dirty="0" smtClean="0">
                          <a:solidFill>
                            <a:schemeClr val="tx1"/>
                          </a:solidFill>
                          <a:latin typeface="Arial" panose="020B0604020202020204" pitchFamily="34" charset="0"/>
                          <a:cs typeface="Arial" panose="020B0604020202020204" pitchFamily="34" charset="0"/>
                        </a:rPr>
                        <a:t> Functional Spec 1.8.4 in Sept 2020.</a:t>
                      </a:r>
                    </a:p>
                  </a:txBody>
                  <a:tcPr anchor="ct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Implementation Done: Order 676-J</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22</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Tagging-related changes.</a:t>
            </a:r>
            <a:endParaRPr lang="en-US" dirty="0"/>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smtClean="0"/>
                <a:t>8</a:t>
              </a:r>
              <a:endParaRPr lang="en-US" dirty="0"/>
            </a:p>
          </p:txBody>
        </p:sp>
      </p:grpSp>
    </p:spTree>
    <p:extLst>
      <p:ext uri="{BB962C8B-B14F-4D97-AF65-F5344CB8AC3E}">
        <p14:creationId xmlns:p14="http://schemas.microsoft.com/office/powerpoint/2010/main" val="3310794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53249310"/>
              </p:ext>
            </p:extLst>
          </p:nvPr>
        </p:nvGraphicFramePr>
        <p:xfrm>
          <a:off x="228600" y="1455738"/>
          <a:ext cx="8686799" cy="290068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NITS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Modifications to the </a:t>
                      </a:r>
                      <a:r>
                        <a:rPr lang="en-US" sz="1400" baseline="0" dirty="0" smtClean="0">
                          <a:solidFill>
                            <a:schemeClr val="tx1"/>
                          </a:solidFill>
                          <a:latin typeface="Arial" panose="020B0604020202020204" pitchFamily="34" charset="0"/>
                          <a:cs typeface="Arial" panose="020B0604020202020204" pitchFamily="34" charset="0"/>
                        </a:rPr>
                        <a:t>NITS standards.  Several corrections; provides additional flexibility for managing Scheduling Rights; handles fractional MW’s for generators; improved querying of NITS Application DNR information, etc.    (API 3c)</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The functionality for Modify NITS Scheduling Rights requires webTrans upgrade.</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OASIS changes are available once the webTrans changes are done.</a:t>
                      </a:r>
                    </a:p>
                  </a:txBody>
                  <a:tcPr anchor="ctr"/>
                </a:tc>
                <a:extLst>
                  <a:ext uri="{0D108BD9-81ED-4DB2-BD59-A6C34878D82A}">
                    <a16:rowId xmlns:a16="http://schemas.microsoft.com/office/drawing/2014/main" val="10002"/>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Managed</a:t>
                      </a:r>
                      <a:r>
                        <a:rPr lang="en-US" sz="1400" baseline="0" dirty="0" smtClean="0">
                          <a:solidFill>
                            <a:schemeClr val="tx1"/>
                          </a:solidFill>
                          <a:latin typeface="Arial" panose="020B0604020202020204" pitchFamily="34" charset="0"/>
                          <a:cs typeface="Arial" panose="020B0604020202020204" pitchFamily="34" charset="0"/>
                        </a:rPr>
                        <a:t> Encumbrance</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Update OASIS</a:t>
                      </a:r>
                      <a:r>
                        <a:rPr lang="en-US" sz="1400" baseline="0" dirty="0" smtClean="0">
                          <a:solidFill>
                            <a:schemeClr val="tx1"/>
                          </a:solidFill>
                          <a:latin typeface="Arial" panose="020B0604020202020204" pitchFamily="34" charset="0"/>
                          <a:cs typeface="Arial" panose="020B0604020202020204" pitchFamily="34" charset="0"/>
                        </a:rPr>
                        <a:t> to ensure that capacity reserved for untagged Pseudo-ties is preserved for that purpose (API 3e).   </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May not be necessary for all Providers since  Pseudo-ties are tagged in the west.  But the proposed standards define a generic way to encumber a TSR for ad-hoc use (i.e., beyond Resale, Redirect, </a:t>
                      </a:r>
                      <a:r>
                        <a:rPr lang="en-US" sz="1400" baseline="0" dirty="0" err="1" smtClean="0">
                          <a:solidFill>
                            <a:schemeClr val="tx1"/>
                          </a:solidFill>
                          <a:latin typeface="Arial" panose="020B0604020202020204" pitchFamily="34" charset="0"/>
                          <a:cs typeface="Arial" panose="020B0604020202020204" pitchFamily="34" charset="0"/>
                        </a:rPr>
                        <a:t>etc</a:t>
                      </a:r>
                      <a:r>
                        <a:rPr lang="en-US" sz="1400" baseline="0" dirty="0" smtClean="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OASIS functionality is available once the webTrans changes are done.  </a:t>
                      </a:r>
                    </a:p>
                  </a:txBody>
                  <a:tcPr anchor="ct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Implementation: Order 676-J</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23</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Requires webTrans 7.2.03.4 or later.</a:t>
            </a:r>
            <a:endParaRPr lang="en-US" dirty="0"/>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8</a:t>
              </a:r>
            </a:p>
          </p:txBody>
        </p:sp>
      </p:grpSp>
    </p:spTree>
    <p:extLst>
      <p:ext uri="{BB962C8B-B14F-4D97-AF65-F5344CB8AC3E}">
        <p14:creationId xmlns:p14="http://schemas.microsoft.com/office/powerpoint/2010/main" val="786733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42440770"/>
              </p:ext>
            </p:extLst>
          </p:nvPr>
        </p:nvGraphicFramePr>
        <p:xfrm>
          <a:off x="228600" y="1455738"/>
          <a:ext cx="8686799" cy="308356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7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INT Retirements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Migrated standards from</a:t>
                      </a:r>
                      <a:r>
                        <a:rPr lang="en-US" sz="1400" baseline="0" dirty="0" smtClean="0">
                          <a:solidFill>
                            <a:schemeClr val="tx1"/>
                          </a:solidFill>
                          <a:latin typeface="Arial" panose="020B0604020202020204" pitchFamily="34" charset="0"/>
                          <a:cs typeface="Arial" panose="020B0604020202020204" pitchFamily="34" charset="0"/>
                        </a:rPr>
                        <a:t> NERC to NAESB for RFI in emergency situations and registering pseudo-ties in the EIR.   Moved standards to WEQ-004 from the following: INT-004-3.1 and INT-010-2.1, INT-006 (R3.1, R4, R5) and INT-009 (R2). </a:t>
                      </a: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MOD Retirements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Adopted</a:t>
                      </a:r>
                      <a:r>
                        <a:rPr lang="en-US" sz="1400" baseline="0" dirty="0" smtClean="0">
                          <a:solidFill>
                            <a:schemeClr val="tx1"/>
                          </a:solidFill>
                          <a:latin typeface="Arial" panose="020B0604020202020204" pitchFamily="34" charset="0"/>
                          <a:cs typeface="Arial" panose="020B0604020202020204" pitchFamily="34" charset="0"/>
                        </a:rPr>
                        <a:t> NAESB standards for ATC Modeling in booklet WEQ-023 for the eventual retirement of NERC MOD standards (including withdrawal of MOD-001-2).   Most content from NERC MOD-001-2 has been moved to NAESB WEQ-023.</a:t>
                      </a:r>
                    </a:p>
                  </a:txBody>
                  <a:tcPr anchor="ctr"/>
                </a:tc>
                <a:extLst>
                  <a:ext uri="{0D108BD9-81ED-4DB2-BD59-A6C34878D82A}">
                    <a16:rowId xmlns:a16="http://schemas.microsoft.com/office/drawing/2014/main" val="10002"/>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NHM</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Modify</a:t>
                      </a:r>
                      <a:r>
                        <a:rPr lang="en-US" sz="1400" baseline="0" dirty="0" smtClean="0">
                          <a:solidFill>
                            <a:schemeClr val="tx1"/>
                          </a:solidFill>
                          <a:latin typeface="Arial" panose="020B0604020202020204" pitchFamily="34" charset="0"/>
                          <a:cs typeface="Arial" panose="020B0604020202020204" pitchFamily="34" charset="0"/>
                        </a:rPr>
                        <a:t> Next Hour Market (NHM) service to be more applicable to the western EIM (API 3.g).   Standards now make it clear that the tag priority 0-NX can be used for purposes other than Next-hour Market (NHM) service, such as EIM.</a:t>
                      </a:r>
                    </a:p>
                  </a:txBody>
                  <a:tcPr anchor="ctr"/>
                </a:tc>
                <a:extLst>
                  <a:ext uri="{0D108BD9-81ED-4DB2-BD59-A6C34878D82A}">
                    <a16:rowId xmlns:a16="http://schemas.microsoft.com/office/drawing/2014/main" val="10003"/>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PFV</a:t>
                      </a:r>
                      <a:endParaRPr lang="en-US" sz="140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Does not apply to the Western Interconnection.   Updated standards for Parallel Flow Visualization for the Eastern Interconnection.  </a:t>
                      </a:r>
                    </a:p>
                  </a:txBody>
                  <a:tcPr anchor="ctr"/>
                </a:tc>
                <a:extLst>
                  <a:ext uri="{0D108BD9-81ED-4DB2-BD59-A6C34878D82A}">
                    <a16:rowId xmlns:a16="http://schemas.microsoft.com/office/drawing/2014/main" val="2976612712"/>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 Implementation N/A: Order 676-J</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24</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No software changes. </a:t>
            </a:r>
            <a:endParaRPr lang="en-US" dirty="0"/>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smtClean="0"/>
                <a:t>8</a:t>
              </a:r>
              <a:endParaRPr lang="en-US" dirty="0"/>
            </a:p>
          </p:txBody>
        </p:sp>
      </p:grpSp>
    </p:spTree>
    <p:extLst>
      <p:ext uri="{BB962C8B-B14F-4D97-AF65-F5344CB8AC3E}">
        <p14:creationId xmlns:p14="http://schemas.microsoft.com/office/powerpoint/2010/main" val="1323024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25</a:t>
            </a:fld>
            <a:endParaRPr lang="en-US" dirty="0"/>
          </a:p>
        </p:txBody>
      </p:sp>
      <p:sp>
        <p:nvSpPr>
          <p:cNvPr id="6" name="Title 4"/>
          <p:cNvSpPr>
            <a:spLocks noGrp="1"/>
          </p:cNvSpPr>
          <p:nvPr>
            <p:ph type="title"/>
          </p:nvPr>
        </p:nvSpPr>
        <p:spPr>
          <a:xfrm>
            <a:off x="457200" y="609600"/>
            <a:ext cx="8229600" cy="591431"/>
          </a:xfrm>
        </p:spPr>
        <p:txBody>
          <a:bodyPr/>
          <a:lstStyle/>
          <a:p>
            <a:r>
              <a:rPr lang="en-US" dirty="0" smtClean="0"/>
              <a:t>Contact</a:t>
            </a:r>
            <a:endParaRPr lang="en-US" dirty="0"/>
          </a:p>
        </p:txBody>
      </p:sp>
      <p:sp>
        <p:nvSpPr>
          <p:cNvPr id="7" name="Content Placeholder 1"/>
          <p:cNvSpPr>
            <a:spLocks noGrp="1"/>
          </p:cNvSpPr>
          <p:nvPr>
            <p:ph idx="1"/>
          </p:nvPr>
        </p:nvSpPr>
        <p:spPr>
          <a:xfrm>
            <a:off x="457200" y="2209800"/>
            <a:ext cx="8229600" cy="3361014"/>
          </a:xfrm>
        </p:spPr>
        <p:txBody>
          <a:bodyPr/>
          <a:lstStyle/>
          <a:p>
            <a:pPr marL="0" indent="0" algn="ctr">
              <a:buNone/>
            </a:pPr>
            <a:r>
              <a:rPr lang="en-US" dirty="0" smtClean="0"/>
              <a:t>With questions or feedback</a:t>
            </a:r>
          </a:p>
          <a:p>
            <a:pPr algn="ctr"/>
            <a:endParaRPr lang="en-US" dirty="0"/>
          </a:p>
          <a:p>
            <a:pPr marL="0" indent="0" algn="ctr">
              <a:buNone/>
            </a:pPr>
            <a:r>
              <a:rPr lang="en-US" dirty="0" smtClean="0"/>
              <a:t>Mike Steigerwald</a:t>
            </a:r>
          </a:p>
          <a:p>
            <a:pPr marL="0" indent="0" algn="ctr">
              <a:buNone/>
            </a:pPr>
            <a:r>
              <a:rPr lang="en-US" dirty="0" smtClean="0"/>
              <a:t>(360) 418-2113</a:t>
            </a:r>
          </a:p>
          <a:p>
            <a:pPr marL="0" indent="0" algn="ctr">
              <a:buNone/>
            </a:pPr>
            <a:r>
              <a:rPr lang="en-US" dirty="0" smtClean="0"/>
              <a:t>mlsteigerwald@bpa.gov</a:t>
            </a:r>
            <a:endParaRPr lang="en-US" dirty="0"/>
          </a:p>
        </p:txBody>
      </p:sp>
    </p:spTree>
    <p:extLst>
      <p:ext uri="{BB962C8B-B14F-4D97-AF65-F5344CB8AC3E}">
        <p14:creationId xmlns:p14="http://schemas.microsoft.com/office/powerpoint/2010/main" val="480713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26</a:t>
            </a:fld>
            <a:endParaRPr lang="en-US" dirty="0"/>
          </a:p>
        </p:txBody>
      </p:sp>
      <p:sp>
        <p:nvSpPr>
          <p:cNvPr id="5" name="Title 4"/>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2190487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27</a:t>
            </a:fld>
            <a:endParaRPr lang="en-US" dirty="0"/>
          </a:p>
        </p:txBody>
      </p:sp>
      <p:sp>
        <p:nvSpPr>
          <p:cNvPr id="8" name="Title 2"/>
          <p:cNvSpPr>
            <a:spLocks noGrp="1"/>
          </p:cNvSpPr>
          <p:nvPr>
            <p:ph type="title"/>
          </p:nvPr>
        </p:nvSpPr>
        <p:spPr>
          <a:xfrm>
            <a:off x="228600" y="609600"/>
            <a:ext cx="8763000" cy="591431"/>
          </a:xfrm>
        </p:spPr>
        <p:txBody>
          <a:bodyPr/>
          <a:lstStyle/>
          <a:p>
            <a:r>
              <a:rPr lang="en-US" sz="2800" dirty="0" smtClean="0"/>
              <a:t>North American Energy Standards Board (NAESB)</a:t>
            </a:r>
            <a:endParaRPr lang="en-US" sz="2800" dirty="0"/>
          </a:p>
        </p:txBody>
      </p:sp>
      <p:grpSp>
        <p:nvGrpSpPr>
          <p:cNvPr id="11" name="Group 10"/>
          <p:cNvGrpSpPr/>
          <p:nvPr/>
        </p:nvGrpSpPr>
        <p:grpSpPr>
          <a:xfrm>
            <a:off x="3897934" y="1981595"/>
            <a:ext cx="2477727" cy="1925028"/>
            <a:chOff x="98425" y="3200400"/>
            <a:chExt cx="6228501" cy="990600"/>
          </a:xfrm>
        </p:grpSpPr>
        <p:sp>
          <p:nvSpPr>
            <p:cNvPr id="12" name="Rounded Rectangle 47"/>
            <p:cNvSpPr>
              <a:spLocks noChangeArrowheads="1"/>
            </p:cNvSpPr>
            <p:nvPr/>
          </p:nvSpPr>
          <p:spPr bwMode="auto">
            <a:xfrm>
              <a:off x="98425" y="3200400"/>
              <a:ext cx="6073775" cy="990600"/>
            </a:xfrm>
            <a:prstGeom prst="roundRect">
              <a:avLst>
                <a:gd name="adj" fmla="val 16667"/>
              </a:avLst>
            </a:prstGeom>
            <a:pattFill prst="pct50">
              <a:fgClr>
                <a:schemeClr val="accent5">
                  <a:lumMod val="75000"/>
                </a:schemeClr>
              </a:fgClr>
              <a:bgClr>
                <a:schemeClr val="bg1"/>
              </a:bgClr>
            </a:pattFill>
            <a:ln w="63500" algn="ctr">
              <a:solidFill>
                <a:schemeClr val="accent5">
                  <a:lumMod val="75000"/>
                </a:schemeClr>
              </a:solidFill>
              <a:round/>
              <a:headEnd/>
              <a:tailEnd/>
            </a:ln>
          </p:spPr>
          <p:txBody>
            <a:bodyPr wrap="none" anchor="ctr"/>
            <a:lstStyle>
              <a:lvl1pPr marL="742950" indent="-285750"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lgn="ctr">
                <a:buFont typeface="Wingdings" pitchFamily="2" charset="2"/>
                <a:buBlip>
                  <a:blip r:embed="rId2"/>
                </a:buBlip>
              </a:pPr>
              <a:endParaRPr lang="en-US" altLang="en-US" sz="1200"/>
            </a:p>
          </p:txBody>
        </p:sp>
        <p:sp>
          <p:nvSpPr>
            <p:cNvPr id="13" name="TextBox 50"/>
            <p:cNvSpPr txBox="1">
              <a:spLocks noChangeArrowheads="1"/>
            </p:cNvSpPr>
            <p:nvPr/>
          </p:nvSpPr>
          <p:spPr bwMode="auto">
            <a:xfrm>
              <a:off x="156768" y="3292660"/>
              <a:ext cx="6170158" cy="26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buFont typeface="Wingdings" pitchFamily="2" charset="2"/>
                <a:buNone/>
              </a:pPr>
              <a:r>
                <a:rPr lang="en-US" altLang="en-US" sz="1400" dirty="0" smtClean="0"/>
                <a:t>Wholesale Electric Quadrant</a:t>
              </a:r>
            </a:p>
            <a:p>
              <a:pPr algn="ctr">
                <a:buFont typeface="Wingdings" pitchFamily="2" charset="2"/>
                <a:buNone/>
              </a:pPr>
              <a:r>
                <a:rPr lang="en-US" altLang="en-US" sz="1400" dirty="0" smtClean="0"/>
                <a:t>(WEQ)</a:t>
              </a:r>
              <a:endParaRPr lang="en-US" altLang="en-US" sz="1400" dirty="0"/>
            </a:p>
          </p:txBody>
        </p:sp>
        <p:grpSp>
          <p:nvGrpSpPr>
            <p:cNvPr id="14" name="Group 13"/>
            <p:cNvGrpSpPr/>
            <p:nvPr/>
          </p:nvGrpSpPr>
          <p:grpSpPr>
            <a:xfrm>
              <a:off x="1219799" y="3622924"/>
              <a:ext cx="3831025" cy="332595"/>
              <a:chOff x="1170587" y="2542631"/>
              <a:chExt cx="3831025" cy="332595"/>
            </a:xfrm>
          </p:grpSpPr>
          <p:sp>
            <p:nvSpPr>
              <p:cNvPr id="15" name="Rectangle 8"/>
              <p:cNvSpPr>
                <a:spLocks noChangeArrowheads="1"/>
              </p:cNvSpPr>
              <p:nvPr/>
            </p:nvSpPr>
            <p:spPr bwMode="auto">
              <a:xfrm>
                <a:off x="1170587" y="2542631"/>
                <a:ext cx="3831025" cy="332595"/>
              </a:xfrm>
              <a:prstGeom prst="rect">
                <a:avLst/>
              </a:prstGeom>
              <a:solidFill>
                <a:schemeClr val="bg1"/>
              </a:solidFill>
              <a:ln w="12700">
                <a:solidFill>
                  <a:schemeClr val="tx1"/>
                </a:solidFill>
                <a:miter lim="800000"/>
                <a:headEnd/>
                <a:tailEnd/>
              </a:ln>
            </p:spPr>
            <p:txBody>
              <a:bodyPr wrap="none" anchor="ctr"/>
              <a:lstStyle>
                <a:lvl1pPr marL="742950" indent="-285750"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lgn="ctr">
                  <a:buFont typeface="Wingdings" pitchFamily="2" charset="2"/>
                  <a:buBlip>
                    <a:blip r:embed="rId2"/>
                  </a:buBlip>
                </a:pPr>
                <a:endParaRPr lang="en-US" altLang="en-US" sz="1200"/>
              </a:p>
            </p:txBody>
          </p:sp>
          <p:sp>
            <p:nvSpPr>
              <p:cNvPr id="16" name="TextBox 11"/>
              <p:cNvSpPr txBox="1">
                <a:spLocks noChangeArrowheads="1"/>
              </p:cNvSpPr>
              <p:nvPr/>
            </p:nvSpPr>
            <p:spPr bwMode="auto">
              <a:xfrm>
                <a:off x="1194528" y="2542631"/>
                <a:ext cx="3807081" cy="23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lgn="ctr">
                  <a:buFont typeface="Wingdings" pitchFamily="2" charset="2"/>
                  <a:buNone/>
                </a:pPr>
                <a:r>
                  <a:rPr lang="en-US" altLang="en-US" sz="1200" dirty="0" smtClean="0"/>
                  <a:t>Chair:</a:t>
                </a:r>
                <a:endParaRPr lang="en-US" altLang="en-US" sz="1200" dirty="0"/>
              </a:p>
              <a:p>
                <a:pPr algn="ctr">
                  <a:buFont typeface="Wingdings" pitchFamily="2" charset="2"/>
                  <a:buNone/>
                </a:pPr>
                <a:r>
                  <a:rPr lang="en-US" altLang="en-US" sz="1200" dirty="0" smtClean="0"/>
                  <a:t>Josh Phillips (SPP)</a:t>
                </a:r>
              </a:p>
            </p:txBody>
          </p:sp>
        </p:grpSp>
      </p:grpSp>
      <p:grpSp>
        <p:nvGrpSpPr>
          <p:cNvPr id="17" name="Group 16"/>
          <p:cNvGrpSpPr/>
          <p:nvPr/>
        </p:nvGrpSpPr>
        <p:grpSpPr>
          <a:xfrm>
            <a:off x="6410947" y="1995591"/>
            <a:ext cx="2416176" cy="1925028"/>
            <a:chOff x="98425" y="3200400"/>
            <a:chExt cx="6073775" cy="990600"/>
          </a:xfrm>
        </p:grpSpPr>
        <p:sp>
          <p:nvSpPr>
            <p:cNvPr id="18" name="Rounded Rectangle 47"/>
            <p:cNvSpPr>
              <a:spLocks noChangeArrowheads="1"/>
            </p:cNvSpPr>
            <p:nvPr/>
          </p:nvSpPr>
          <p:spPr bwMode="auto">
            <a:xfrm>
              <a:off x="98425" y="3200400"/>
              <a:ext cx="6073775" cy="990600"/>
            </a:xfrm>
            <a:prstGeom prst="roundRect">
              <a:avLst>
                <a:gd name="adj" fmla="val 16667"/>
              </a:avLst>
            </a:prstGeom>
            <a:solidFill>
              <a:srgbClr val="FEFEC6">
                <a:alpha val="25000"/>
              </a:srgbClr>
            </a:solidFill>
            <a:ln w="9525" algn="ctr">
              <a:solidFill>
                <a:srgbClr val="000000"/>
              </a:solidFill>
              <a:round/>
              <a:headEnd/>
              <a:tailEnd/>
            </a:ln>
          </p:spPr>
          <p:txBody>
            <a:bodyPr wrap="none" anchor="ctr"/>
            <a:lstStyle>
              <a:lvl1pPr marL="742950" indent="-285750"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lgn="ctr">
                <a:buFont typeface="Wingdings" pitchFamily="2" charset="2"/>
                <a:buBlip>
                  <a:blip r:embed="rId2"/>
                </a:buBlip>
              </a:pPr>
              <a:endParaRPr lang="en-US" altLang="en-US" sz="1200"/>
            </a:p>
          </p:txBody>
        </p:sp>
        <p:sp>
          <p:nvSpPr>
            <p:cNvPr id="19" name="TextBox 50"/>
            <p:cNvSpPr txBox="1">
              <a:spLocks noChangeArrowheads="1"/>
            </p:cNvSpPr>
            <p:nvPr/>
          </p:nvSpPr>
          <p:spPr bwMode="auto">
            <a:xfrm>
              <a:off x="525728" y="3292660"/>
              <a:ext cx="5219167" cy="26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buFont typeface="Wingdings" pitchFamily="2" charset="2"/>
                <a:buNone/>
              </a:pPr>
              <a:r>
                <a:rPr lang="en-US" altLang="en-US" sz="1400" dirty="0" smtClean="0"/>
                <a:t>Retail Electric Quadrant</a:t>
              </a:r>
            </a:p>
            <a:p>
              <a:pPr algn="ctr">
                <a:buFont typeface="Wingdings" pitchFamily="2" charset="2"/>
                <a:buNone/>
              </a:pPr>
              <a:r>
                <a:rPr lang="en-US" altLang="en-US" sz="1400" dirty="0" smtClean="0"/>
                <a:t>(REQ)</a:t>
              </a:r>
              <a:endParaRPr lang="en-US" altLang="en-US" sz="1400" dirty="0"/>
            </a:p>
          </p:txBody>
        </p:sp>
      </p:grpSp>
      <p:grpSp>
        <p:nvGrpSpPr>
          <p:cNvPr id="20" name="Group 19"/>
          <p:cNvGrpSpPr/>
          <p:nvPr/>
        </p:nvGrpSpPr>
        <p:grpSpPr>
          <a:xfrm>
            <a:off x="6410947" y="3988272"/>
            <a:ext cx="2416176" cy="1925028"/>
            <a:chOff x="98425" y="3200400"/>
            <a:chExt cx="6073775" cy="990600"/>
          </a:xfrm>
        </p:grpSpPr>
        <p:sp>
          <p:nvSpPr>
            <p:cNvPr id="21" name="Rounded Rectangle 47"/>
            <p:cNvSpPr>
              <a:spLocks noChangeArrowheads="1"/>
            </p:cNvSpPr>
            <p:nvPr/>
          </p:nvSpPr>
          <p:spPr bwMode="auto">
            <a:xfrm>
              <a:off x="98425" y="3200400"/>
              <a:ext cx="6073775" cy="990600"/>
            </a:xfrm>
            <a:prstGeom prst="roundRect">
              <a:avLst>
                <a:gd name="adj" fmla="val 16667"/>
              </a:avLst>
            </a:prstGeom>
            <a:solidFill>
              <a:srgbClr val="FEFEC6">
                <a:alpha val="25000"/>
              </a:srgbClr>
            </a:solidFill>
            <a:ln w="9525" algn="ctr">
              <a:solidFill>
                <a:srgbClr val="000000"/>
              </a:solidFill>
              <a:round/>
              <a:headEnd/>
              <a:tailEnd/>
            </a:ln>
          </p:spPr>
          <p:txBody>
            <a:bodyPr wrap="none" anchor="ctr"/>
            <a:lstStyle>
              <a:lvl1pPr marL="742950" indent="-285750"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lgn="ctr">
                <a:buFont typeface="Wingdings" pitchFamily="2" charset="2"/>
                <a:buBlip>
                  <a:blip r:embed="rId2"/>
                </a:buBlip>
              </a:pPr>
              <a:endParaRPr lang="en-US" altLang="en-US" sz="1200"/>
            </a:p>
          </p:txBody>
        </p:sp>
        <p:sp>
          <p:nvSpPr>
            <p:cNvPr id="22" name="TextBox 50"/>
            <p:cNvSpPr txBox="1">
              <a:spLocks noChangeArrowheads="1"/>
            </p:cNvSpPr>
            <p:nvPr/>
          </p:nvSpPr>
          <p:spPr bwMode="auto">
            <a:xfrm>
              <a:off x="852127" y="3292659"/>
              <a:ext cx="4566369" cy="26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buFont typeface="Wingdings" pitchFamily="2" charset="2"/>
                <a:buNone/>
              </a:pPr>
              <a:r>
                <a:rPr lang="en-US" altLang="en-US" sz="1400" dirty="0" smtClean="0"/>
                <a:t>Retail Gas Quadrant</a:t>
              </a:r>
            </a:p>
            <a:p>
              <a:pPr algn="ctr">
                <a:buFont typeface="Wingdings" pitchFamily="2" charset="2"/>
                <a:buNone/>
              </a:pPr>
              <a:r>
                <a:rPr lang="en-US" altLang="en-US" sz="1400" dirty="0" smtClean="0"/>
                <a:t>(RGQ)</a:t>
              </a:r>
              <a:endParaRPr lang="en-US" altLang="en-US" sz="1400" dirty="0"/>
            </a:p>
          </p:txBody>
        </p:sp>
      </p:grpSp>
      <p:grpSp>
        <p:nvGrpSpPr>
          <p:cNvPr id="23" name="Group 22"/>
          <p:cNvGrpSpPr/>
          <p:nvPr/>
        </p:nvGrpSpPr>
        <p:grpSpPr>
          <a:xfrm>
            <a:off x="3921143" y="3988272"/>
            <a:ext cx="2416176" cy="1925028"/>
            <a:chOff x="98425" y="3200400"/>
            <a:chExt cx="6073775" cy="990600"/>
          </a:xfrm>
        </p:grpSpPr>
        <p:sp>
          <p:nvSpPr>
            <p:cNvPr id="24" name="Rounded Rectangle 47"/>
            <p:cNvSpPr>
              <a:spLocks noChangeArrowheads="1"/>
            </p:cNvSpPr>
            <p:nvPr/>
          </p:nvSpPr>
          <p:spPr bwMode="auto">
            <a:xfrm>
              <a:off x="98425" y="3200400"/>
              <a:ext cx="6073775" cy="990600"/>
            </a:xfrm>
            <a:prstGeom prst="roundRect">
              <a:avLst>
                <a:gd name="adj" fmla="val 16667"/>
              </a:avLst>
            </a:prstGeom>
            <a:solidFill>
              <a:srgbClr val="FEFEC6">
                <a:alpha val="25000"/>
              </a:srgbClr>
            </a:solidFill>
            <a:ln w="9525" algn="ctr">
              <a:solidFill>
                <a:srgbClr val="000000"/>
              </a:solidFill>
              <a:round/>
              <a:headEnd/>
              <a:tailEnd/>
            </a:ln>
          </p:spPr>
          <p:txBody>
            <a:bodyPr wrap="none" anchor="ctr"/>
            <a:lstStyle>
              <a:lvl1pPr marL="742950" indent="-285750"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lgn="ctr">
                <a:buFont typeface="Wingdings" pitchFamily="2" charset="2"/>
                <a:buBlip>
                  <a:blip r:embed="rId2"/>
                </a:buBlip>
              </a:pPr>
              <a:endParaRPr lang="en-US" altLang="en-US" sz="1200"/>
            </a:p>
          </p:txBody>
        </p:sp>
        <p:sp>
          <p:nvSpPr>
            <p:cNvPr id="25" name="TextBox 50"/>
            <p:cNvSpPr txBox="1">
              <a:spLocks noChangeArrowheads="1"/>
            </p:cNvSpPr>
            <p:nvPr/>
          </p:nvSpPr>
          <p:spPr bwMode="auto">
            <a:xfrm>
              <a:off x="398530" y="3292660"/>
              <a:ext cx="5517361" cy="26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buFont typeface="Wingdings" pitchFamily="2" charset="2"/>
                <a:buNone/>
              </a:pPr>
              <a:r>
                <a:rPr lang="en-US" altLang="en-US" sz="1400" dirty="0" smtClean="0"/>
                <a:t>Wholesale Gas Quadrant</a:t>
              </a:r>
            </a:p>
            <a:p>
              <a:pPr algn="ctr">
                <a:buFont typeface="Wingdings" pitchFamily="2" charset="2"/>
                <a:buNone/>
              </a:pPr>
              <a:r>
                <a:rPr lang="en-US" altLang="en-US" sz="1400" dirty="0" smtClean="0"/>
                <a:t>(WGQ)</a:t>
              </a:r>
              <a:endParaRPr lang="en-US" altLang="en-US" sz="1400" dirty="0"/>
            </a:p>
          </p:txBody>
        </p:sp>
      </p:grpSp>
      <p:sp>
        <p:nvSpPr>
          <p:cNvPr id="26" name="TextBox 50"/>
          <p:cNvSpPr txBox="1">
            <a:spLocks noChangeArrowheads="1"/>
          </p:cNvSpPr>
          <p:nvPr/>
        </p:nvSpPr>
        <p:spPr bwMode="auto">
          <a:xfrm>
            <a:off x="4437375" y="1581485"/>
            <a:ext cx="13837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buFont typeface="Wingdings" pitchFamily="2" charset="2"/>
              <a:buNone/>
            </a:pPr>
            <a:r>
              <a:rPr lang="en-US" altLang="en-US" sz="2000" dirty="0" smtClean="0"/>
              <a:t>Wholesale</a:t>
            </a:r>
          </a:p>
        </p:txBody>
      </p:sp>
      <p:sp>
        <p:nvSpPr>
          <p:cNvPr id="27" name="TextBox 50"/>
          <p:cNvSpPr txBox="1">
            <a:spLocks noChangeArrowheads="1"/>
          </p:cNvSpPr>
          <p:nvPr/>
        </p:nvSpPr>
        <p:spPr bwMode="auto">
          <a:xfrm>
            <a:off x="7198085" y="1585896"/>
            <a:ext cx="8418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buFont typeface="Wingdings" pitchFamily="2" charset="2"/>
              <a:buNone/>
            </a:pPr>
            <a:r>
              <a:rPr lang="en-US" altLang="en-US" sz="2000" dirty="0" smtClean="0"/>
              <a:t>Retail</a:t>
            </a:r>
          </a:p>
        </p:txBody>
      </p:sp>
      <p:sp>
        <p:nvSpPr>
          <p:cNvPr id="28" name="TextBox 50"/>
          <p:cNvSpPr txBox="1">
            <a:spLocks noChangeArrowheads="1"/>
          </p:cNvSpPr>
          <p:nvPr/>
        </p:nvSpPr>
        <p:spPr bwMode="auto">
          <a:xfrm>
            <a:off x="2871691" y="2802684"/>
            <a:ext cx="10262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lgn="r">
              <a:buFont typeface="Wingdings" pitchFamily="2" charset="2"/>
              <a:buNone/>
            </a:pPr>
            <a:r>
              <a:rPr lang="en-US" altLang="en-US" sz="2000" dirty="0" smtClean="0"/>
              <a:t>Electric</a:t>
            </a:r>
          </a:p>
        </p:txBody>
      </p:sp>
      <p:sp>
        <p:nvSpPr>
          <p:cNvPr id="29" name="TextBox 50"/>
          <p:cNvSpPr txBox="1">
            <a:spLocks noChangeArrowheads="1"/>
          </p:cNvSpPr>
          <p:nvPr/>
        </p:nvSpPr>
        <p:spPr bwMode="auto">
          <a:xfrm>
            <a:off x="3276322" y="4750731"/>
            <a:ext cx="6543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buChar char="§"/>
              <a:defRPr sz="3200">
                <a:solidFill>
                  <a:schemeClr val="tx1"/>
                </a:solidFill>
                <a:latin typeface="Arial" charset="0"/>
              </a:defRPr>
            </a:lvl1pPr>
            <a:lvl2pPr marL="742950" indent="-285750" algn="l">
              <a:buChar char="•"/>
              <a:defRPr sz="2800">
                <a:solidFill>
                  <a:schemeClr val="tx1"/>
                </a:solidFill>
                <a:latin typeface="Arial" charset="0"/>
              </a:defRPr>
            </a:lvl2pPr>
            <a:lvl3pPr marL="1143000" indent="-228600" algn="l">
              <a:buFont typeface="Verdana" pitchFamily="34" charset="0"/>
              <a:buChar char="–"/>
              <a:defRPr sz="2400">
                <a:solidFill>
                  <a:schemeClr val="tx1"/>
                </a:solidFill>
                <a:latin typeface="Arial" charset="0"/>
              </a:defRPr>
            </a:lvl3pPr>
            <a:lvl4pPr marL="1600200" indent="-228600" algn="l">
              <a:buChar char="§"/>
              <a:defRPr sz="2000">
                <a:solidFill>
                  <a:schemeClr val="tx1"/>
                </a:solidFill>
                <a:latin typeface="Arial" charset="0"/>
              </a:defRPr>
            </a:lvl4pPr>
            <a:lvl5pPr marL="2057400" indent="-228600" algn="l">
              <a:buChar char="•"/>
              <a:defRPr sz="2000">
                <a:solidFill>
                  <a:schemeClr val="tx1"/>
                </a:solidFill>
                <a:latin typeface="Arial" charset="0"/>
              </a:defRPr>
            </a:lvl5pPr>
            <a:lvl6pPr marL="2514600" indent="-228600" eaLnBrk="0" fontAlgn="base" hangingPunct="0">
              <a:spcBef>
                <a:spcPct val="20000"/>
              </a:spcBef>
              <a:spcAft>
                <a:spcPct val="0"/>
              </a:spcAft>
              <a:buClr>
                <a:srgbClr val="C1D82F"/>
              </a:buClr>
              <a:buChar char="•"/>
              <a:defRPr sz="2000">
                <a:solidFill>
                  <a:schemeClr val="tx1"/>
                </a:solidFill>
                <a:latin typeface="Arial" charset="0"/>
              </a:defRPr>
            </a:lvl6pPr>
            <a:lvl7pPr marL="2971800" indent="-228600" eaLnBrk="0" fontAlgn="base" hangingPunct="0">
              <a:spcBef>
                <a:spcPct val="20000"/>
              </a:spcBef>
              <a:spcAft>
                <a:spcPct val="0"/>
              </a:spcAft>
              <a:buClr>
                <a:srgbClr val="C1D82F"/>
              </a:buClr>
              <a:buChar char="•"/>
              <a:defRPr sz="2000">
                <a:solidFill>
                  <a:schemeClr val="tx1"/>
                </a:solidFill>
                <a:latin typeface="Arial" charset="0"/>
              </a:defRPr>
            </a:lvl7pPr>
            <a:lvl8pPr marL="3429000" indent="-228600" eaLnBrk="0" fontAlgn="base" hangingPunct="0">
              <a:spcBef>
                <a:spcPct val="20000"/>
              </a:spcBef>
              <a:spcAft>
                <a:spcPct val="0"/>
              </a:spcAft>
              <a:buClr>
                <a:srgbClr val="C1D82F"/>
              </a:buClr>
              <a:buChar char="•"/>
              <a:defRPr sz="2000">
                <a:solidFill>
                  <a:schemeClr val="tx1"/>
                </a:solidFill>
                <a:latin typeface="Arial" charset="0"/>
              </a:defRPr>
            </a:lvl8pPr>
            <a:lvl9pPr marL="3886200" indent="-228600" eaLnBrk="0" fontAlgn="base" hangingPunct="0">
              <a:spcBef>
                <a:spcPct val="20000"/>
              </a:spcBef>
              <a:spcAft>
                <a:spcPct val="0"/>
              </a:spcAft>
              <a:buClr>
                <a:srgbClr val="C1D82F"/>
              </a:buClr>
              <a:buChar char="•"/>
              <a:defRPr sz="2000">
                <a:solidFill>
                  <a:schemeClr val="tx1"/>
                </a:solidFill>
                <a:latin typeface="Arial" charset="0"/>
              </a:defRPr>
            </a:lvl9pPr>
          </a:lstStyle>
          <a:p>
            <a:pPr algn="r">
              <a:buFont typeface="Wingdings" pitchFamily="2" charset="2"/>
              <a:buNone/>
            </a:pPr>
            <a:r>
              <a:rPr lang="en-US" altLang="en-US" sz="2000" dirty="0" smtClean="0"/>
              <a:t>Gas</a:t>
            </a:r>
          </a:p>
        </p:txBody>
      </p:sp>
      <p:sp>
        <p:nvSpPr>
          <p:cNvPr id="30" name="TextBox 29"/>
          <p:cNvSpPr txBox="1"/>
          <p:nvPr/>
        </p:nvSpPr>
        <p:spPr>
          <a:xfrm>
            <a:off x="380999" y="1767236"/>
            <a:ext cx="2490691" cy="397031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An industry forum for the development and promotion of standards which will lead to a </a:t>
            </a:r>
            <a:r>
              <a:rPr lang="en-US" u="sng" dirty="0" smtClean="0">
                <a:solidFill>
                  <a:srgbClr val="FF0000"/>
                </a:solidFill>
              </a:rPr>
              <a:t>seamless marketplace</a:t>
            </a:r>
            <a:r>
              <a:rPr lang="en-US" dirty="0" smtClean="0"/>
              <a:t> for wholesale and retail natural gas an electricity.</a:t>
            </a:r>
          </a:p>
          <a:p>
            <a:pPr marL="285750" indent="-285750">
              <a:buFont typeface="Arial" panose="020B0604020202020204" pitchFamily="34" charset="0"/>
              <a:buChar char="•"/>
            </a:pPr>
            <a:r>
              <a:rPr lang="en-US" dirty="0" smtClean="0"/>
              <a:t>4 quadrants</a:t>
            </a:r>
          </a:p>
          <a:p>
            <a:pPr marL="285750" indent="-285750">
              <a:buFont typeface="Arial" panose="020B0604020202020204" pitchFamily="34" charset="0"/>
              <a:buChar char="•"/>
            </a:pPr>
            <a:r>
              <a:rPr lang="en-US" dirty="0" smtClean="0"/>
              <a:t>BPA participates in the Wholesale Electric Quadrant (WEQ).</a:t>
            </a:r>
            <a:endParaRPr lang="en-US" dirty="0"/>
          </a:p>
        </p:txBody>
      </p:sp>
    </p:spTree>
    <p:extLst>
      <p:ext uri="{BB962C8B-B14F-4D97-AF65-F5344CB8AC3E}">
        <p14:creationId xmlns:p14="http://schemas.microsoft.com/office/powerpoint/2010/main" val="2927111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371600"/>
            <a:ext cx="8458200" cy="5105400"/>
          </a:xfrm>
        </p:spPr>
        <p:txBody>
          <a:bodyPr>
            <a:noAutofit/>
          </a:bodyPr>
          <a:lstStyle/>
          <a:p>
            <a:r>
              <a:rPr lang="en-US" sz="1400" b="1" dirty="0" smtClean="0"/>
              <a:t>OASIS (OS):  </a:t>
            </a:r>
            <a:r>
              <a:rPr lang="en-US" sz="1400" dirty="0" smtClean="0"/>
              <a:t>Owns processing of TSR’s and posting requirements on OASIS.</a:t>
            </a:r>
            <a:endParaRPr lang="en-US" sz="1400" b="1" dirty="0" smtClean="0"/>
          </a:p>
          <a:p>
            <a:pPr lvl="1"/>
            <a:r>
              <a:rPr lang="en-US" sz="1300" dirty="0" smtClean="0"/>
              <a:t>By far the most active subcommittee in WEQ.  </a:t>
            </a:r>
          </a:p>
          <a:p>
            <a:pPr lvl="1"/>
            <a:r>
              <a:rPr lang="en-US" sz="1300" dirty="0" smtClean="0"/>
              <a:t>Standards and communication protocols for OASIS (WEQ-000, 001, 002, 003, 013).</a:t>
            </a:r>
          </a:p>
          <a:p>
            <a:pPr>
              <a:spcBef>
                <a:spcPts val="1000"/>
              </a:spcBef>
            </a:pPr>
            <a:r>
              <a:rPr lang="en-US" sz="1400" b="1" dirty="0" smtClean="0"/>
              <a:t>Coordinate Interchange Scheduling (CISS):   </a:t>
            </a:r>
            <a:r>
              <a:rPr lang="en-US" sz="1400" dirty="0" smtClean="0"/>
              <a:t>Owns tagging.</a:t>
            </a:r>
          </a:p>
          <a:p>
            <a:pPr lvl="1"/>
            <a:r>
              <a:rPr lang="en-US" sz="1300" dirty="0" smtClean="0"/>
              <a:t>Interchange scheduling (tagging) standards (WEQ-004) and the e-Tag Functional Specification.</a:t>
            </a:r>
          </a:p>
          <a:p>
            <a:pPr lvl="1"/>
            <a:r>
              <a:rPr lang="en-US" sz="1300" dirty="0" smtClean="0"/>
              <a:t>Standards and enhancements to the Electric Industry Registry (EIR).</a:t>
            </a:r>
          </a:p>
          <a:p>
            <a:pPr>
              <a:spcBef>
                <a:spcPts val="1000"/>
              </a:spcBef>
            </a:pPr>
            <a:r>
              <a:rPr lang="en-US" sz="1400" b="1" dirty="0" smtClean="0"/>
              <a:t>Cybersecurity (CSS):   </a:t>
            </a:r>
            <a:r>
              <a:rPr lang="en-US" sz="1400" dirty="0" smtClean="0"/>
              <a:t>Ensure secure exchange of market data across the internet.</a:t>
            </a:r>
          </a:p>
          <a:p>
            <a:pPr lvl="1"/>
            <a:r>
              <a:rPr lang="en-US" sz="1300" dirty="0" smtClean="0"/>
              <a:t>Owns the Public Key Infrastructure (PKI) standards (WEQ-012) and the Accreditation Specification that together govern vetting of Authorized Certificate Authorities (ACA).</a:t>
            </a:r>
          </a:p>
          <a:p>
            <a:pPr lvl="1"/>
            <a:r>
              <a:rPr lang="en-US" sz="1300" dirty="0" smtClean="0"/>
              <a:t>Also performs Annual Reviews of NERC/CIP.</a:t>
            </a:r>
          </a:p>
          <a:p>
            <a:pPr>
              <a:spcBef>
                <a:spcPts val="1000"/>
              </a:spcBef>
            </a:pPr>
            <a:r>
              <a:rPr lang="en-US" sz="1400" b="1" dirty="0"/>
              <a:t>Demand-side Management/Energy Efficiency (DSM-EE): </a:t>
            </a:r>
            <a:r>
              <a:rPr lang="en-US" sz="1400" b="1" dirty="0" smtClean="0"/>
              <a:t> </a:t>
            </a:r>
            <a:r>
              <a:rPr lang="en-US" sz="1400" dirty="0" smtClean="0"/>
              <a:t>Emerging standards.</a:t>
            </a:r>
            <a:endParaRPr lang="en-US" sz="1400" dirty="0"/>
          </a:p>
          <a:p>
            <a:pPr lvl="1"/>
            <a:r>
              <a:rPr lang="en-US" sz="1300" dirty="0"/>
              <a:t>Standards for Demand Response, SmartGrid, and Energy Efficiency (WEQ-015, 018, 020, 021</a:t>
            </a:r>
            <a:r>
              <a:rPr lang="en-US" sz="1300" dirty="0" smtClean="0"/>
              <a:t>).</a:t>
            </a:r>
          </a:p>
          <a:p>
            <a:pPr>
              <a:spcBef>
                <a:spcPts val="1000"/>
              </a:spcBef>
            </a:pPr>
            <a:r>
              <a:rPr lang="en-US" sz="1400" b="1" dirty="0" smtClean="0"/>
              <a:t>Business </a:t>
            </a:r>
            <a:r>
              <a:rPr lang="en-US" sz="1400" b="1" dirty="0"/>
              <a:t>Practice (BPS):  </a:t>
            </a:r>
            <a:r>
              <a:rPr lang="en-US" sz="1400" dirty="0" smtClean="0"/>
              <a:t>Owns standard development for areas not covered above.</a:t>
            </a:r>
          </a:p>
          <a:p>
            <a:pPr lvl="1"/>
            <a:r>
              <a:rPr lang="en-US" sz="1300" dirty="0" smtClean="0"/>
              <a:t>Takes the lead for standards development not clearly owned by another subcommittee. </a:t>
            </a:r>
          </a:p>
          <a:p>
            <a:pPr>
              <a:spcBef>
                <a:spcPts val="1000"/>
              </a:spcBef>
            </a:pPr>
            <a:r>
              <a:rPr lang="en-US" sz="1400" b="1" dirty="0"/>
              <a:t>Standards Review (SRS): </a:t>
            </a:r>
            <a:r>
              <a:rPr lang="en-US" sz="1400" b="1" dirty="0" smtClean="0"/>
              <a:t> </a:t>
            </a:r>
            <a:r>
              <a:rPr lang="en-US" sz="1400" dirty="0" smtClean="0"/>
              <a:t>Support for other standard development subcommittees.</a:t>
            </a:r>
            <a:endParaRPr lang="en-US" sz="1400" b="1" dirty="0"/>
          </a:p>
          <a:p>
            <a:pPr lvl="1"/>
            <a:r>
              <a:rPr lang="en-US" sz="1300" dirty="0"/>
              <a:t>Reviews changes to NERC standards </a:t>
            </a:r>
            <a:r>
              <a:rPr lang="en-US" sz="1300" dirty="0" smtClean="0"/>
              <a:t>in order to </a:t>
            </a:r>
            <a:r>
              <a:rPr lang="en-US" sz="1300" dirty="0"/>
              <a:t>assess impact on NAESB WEQ standards.</a:t>
            </a:r>
          </a:p>
          <a:p>
            <a:pPr lvl="1"/>
            <a:r>
              <a:rPr lang="en-US" sz="1300" dirty="0"/>
              <a:t>Reviews proposed WEQ standards for consistency and </a:t>
            </a:r>
            <a:r>
              <a:rPr lang="en-US" sz="1300" dirty="0" smtClean="0"/>
              <a:t>uniformity.</a:t>
            </a:r>
            <a:endParaRPr lang="en-US" sz="1000" dirty="0" smtClean="0"/>
          </a:p>
          <a:p>
            <a:pPr>
              <a:spcBef>
                <a:spcPts val="1000"/>
              </a:spcBef>
            </a:pPr>
            <a:r>
              <a:rPr lang="en-US" sz="1300" dirty="0" smtClean="0"/>
              <a:t>Other subcommittees are ad-hoc or process-related:  Annual Plan, Parliamentary, Triage, FERC Forms, etc.</a:t>
            </a:r>
          </a:p>
          <a:p>
            <a:endParaRPr lang="en-US" sz="1400" dirty="0" smtClean="0"/>
          </a:p>
        </p:txBody>
      </p:sp>
      <p:sp>
        <p:nvSpPr>
          <p:cNvPr id="9" name="Title 8"/>
          <p:cNvSpPr>
            <a:spLocks noGrp="1"/>
          </p:cNvSpPr>
          <p:nvPr>
            <p:ph type="title"/>
          </p:nvPr>
        </p:nvSpPr>
        <p:spPr>
          <a:xfrm>
            <a:off x="228600" y="609600"/>
            <a:ext cx="8458200" cy="591431"/>
          </a:xfrm>
        </p:spPr>
        <p:txBody>
          <a:bodyPr/>
          <a:lstStyle/>
          <a:p>
            <a:r>
              <a:rPr lang="en-US" sz="2800" dirty="0" smtClean="0"/>
              <a:t>Summary of WEQ Subcommittees</a:t>
            </a:r>
            <a:endParaRPr lang="en-US" sz="2800"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28</a:t>
            </a:fld>
            <a:endParaRPr lang="en-US" dirty="0"/>
          </a:p>
        </p:txBody>
      </p:sp>
    </p:spTree>
    <p:extLst>
      <p:ext uri="{BB962C8B-B14F-4D97-AF65-F5344CB8AC3E}">
        <p14:creationId xmlns:p14="http://schemas.microsoft.com/office/powerpoint/2010/main" val="6541329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95112634"/>
              </p:ext>
            </p:extLst>
          </p:nvPr>
        </p:nvGraphicFramePr>
        <p:xfrm>
          <a:off x="228600" y="1455738"/>
          <a:ext cx="8686800" cy="479044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781800">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i="0" dirty="0" smtClean="0">
                          <a:solidFill>
                            <a:schemeClr val="tx1"/>
                          </a:solidFill>
                          <a:latin typeface="Arial" panose="020B0604020202020204" pitchFamily="34" charset="0"/>
                          <a:cs typeface="Arial" panose="020B0604020202020204" pitchFamily="34" charset="0"/>
                        </a:rPr>
                        <a:t>Sub</a:t>
                      </a:r>
                      <a:endParaRPr lang="en-US" sz="1800" b="0" i="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i="1" dirty="0" smtClean="0">
                          <a:solidFill>
                            <a:schemeClr val="tx1"/>
                          </a:solidFill>
                          <a:latin typeface="Arial" panose="020B0604020202020204" pitchFamily="34" charset="0"/>
                          <a:cs typeface="Arial" panose="020B0604020202020204" pitchFamily="34" charset="0"/>
                        </a:rPr>
                        <a:t>Dynegy</a:t>
                      </a:r>
                      <a:endParaRPr lang="en-US" sz="1400" i="1"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baseline="0" dirty="0" smtClean="0">
                          <a:solidFill>
                            <a:schemeClr val="tx1"/>
                          </a:solidFill>
                          <a:latin typeface="Arial" panose="020B0604020202020204" pitchFamily="34" charset="0"/>
                          <a:cs typeface="Arial" panose="020B0604020202020204" pitchFamily="34" charset="0"/>
                        </a:rPr>
                        <a:t>Standards for treatment of Parent reservation when Redirect is lost to Short-term Preemption and Competition. </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169862">
                <a:tc>
                  <a:txBody>
                    <a:bodyPr/>
                    <a:lstStyle/>
                    <a:p>
                      <a:pPr algn="ctr"/>
                      <a:r>
                        <a:rPr lang="en-US" sz="1400" dirty="0" smtClean="0">
                          <a:solidFill>
                            <a:schemeClr val="tx1"/>
                          </a:solidFill>
                          <a:latin typeface="Arial" panose="020B0604020202020204" pitchFamily="34" charset="0"/>
                          <a:cs typeface="Arial" panose="020B0604020202020204" pitchFamily="34" charset="0"/>
                        </a:rPr>
                        <a:t>DUNS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Make</a:t>
                      </a:r>
                      <a:r>
                        <a:rPr lang="en-US" sz="1400" baseline="0" dirty="0" smtClean="0">
                          <a:solidFill>
                            <a:schemeClr val="tx1"/>
                          </a:solidFill>
                          <a:latin typeface="Arial" panose="020B0604020202020204" pitchFamily="34" charset="0"/>
                          <a:cs typeface="Arial" panose="020B0604020202020204" pitchFamily="34" charset="0"/>
                        </a:rPr>
                        <a:t> the use of DUNS numbers optional.  </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246062">
                <a:tc>
                  <a:txBody>
                    <a:bodyPr/>
                    <a:lstStyle/>
                    <a:p>
                      <a:pPr algn="ctr"/>
                      <a:r>
                        <a:rPr lang="en-US" sz="1400" dirty="0" smtClean="0">
                          <a:solidFill>
                            <a:schemeClr val="tx1"/>
                          </a:solidFill>
                          <a:latin typeface="Arial" panose="020B0604020202020204" pitchFamily="34" charset="0"/>
                          <a:cs typeface="Arial" panose="020B0604020202020204" pitchFamily="34" charset="0"/>
                        </a:rPr>
                        <a:t>Source/Sink</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Source/Sink</a:t>
                      </a:r>
                      <a:r>
                        <a:rPr lang="en-US" sz="1400" baseline="0" dirty="0" smtClean="0">
                          <a:solidFill>
                            <a:schemeClr val="tx1"/>
                          </a:solidFill>
                          <a:latin typeface="Arial" panose="020B0604020202020204" pitchFamily="34" charset="0"/>
                          <a:cs typeface="Arial" panose="020B0604020202020204" pitchFamily="34" charset="0"/>
                        </a:rPr>
                        <a:t> will be unmasked once a TSR is in any final state.</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5"/>
                  </a:ext>
                </a:extLst>
              </a:tr>
              <a:tr h="169862">
                <a:tc>
                  <a:txBody>
                    <a:bodyPr/>
                    <a:lstStyle/>
                    <a:p>
                      <a:pPr algn="ctr"/>
                      <a:r>
                        <a:rPr lang="en-US" sz="1400" dirty="0" smtClean="0">
                          <a:solidFill>
                            <a:schemeClr val="tx1"/>
                          </a:solidFill>
                          <a:latin typeface="Arial" panose="020B0604020202020204" pitchFamily="34" charset="0"/>
                          <a:cs typeface="Arial" panose="020B0604020202020204" pitchFamily="34" charset="0"/>
                        </a:rPr>
                        <a:t>AFC/TFC</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Updates templates</a:t>
                      </a:r>
                      <a:r>
                        <a:rPr lang="en-US" sz="1400" baseline="0" dirty="0" smtClean="0">
                          <a:solidFill>
                            <a:schemeClr val="tx1"/>
                          </a:solidFill>
                          <a:latin typeface="Arial" panose="020B0604020202020204" pitchFamily="34" charset="0"/>
                          <a:cs typeface="Arial" panose="020B0604020202020204" pitchFamily="34" charset="0"/>
                        </a:rPr>
                        <a:t> for posting of AFC and TFC information (like ATC/TTC).</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6"/>
                  </a:ext>
                </a:extLst>
              </a:tr>
              <a:tr h="169862">
                <a:tc>
                  <a:txBody>
                    <a:bodyPr/>
                    <a:lstStyle/>
                    <a:p>
                      <a:pPr algn="ctr"/>
                      <a:r>
                        <a:rPr lang="en-US" sz="1400" dirty="0" smtClean="0">
                          <a:solidFill>
                            <a:schemeClr val="tx1"/>
                          </a:solidFill>
                          <a:latin typeface="Arial" panose="020B0604020202020204" pitchFamily="34" charset="0"/>
                          <a:cs typeface="Arial" panose="020B0604020202020204" pitchFamily="34" charset="0"/>
                        </a:rPr>
                        <a:t>Resales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Resales will now be submitted as ACCEPTED rather than CONFIRMED.</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7"/>
                  </a:ext>
                </a:extLst>
              </a:tr>
              <a:tr h="169862">
                <a:tc>
                  <a:txBody>
                    <a:bodyPr/>
                    <a:lstStyle/>
                    <a:p>
                      <a:pPr algn="ctr"/>
                      <a:r>
                        <a:rPr lang="en-US" sz="1400" dirty="0" smtClean="0">
                          <a:solidFill>
                            <a:schemeClr val="tx1"/>
                          </a:solidFill>
                          <a:latin typeface="Arial" panose="020B0604020202020204" pitchFamily="34" charset="0"/>
                          <a:cs typeface="Arial" panose="020B0604020202020204" pitchFamily="34" charset="0"/>
                        </a:rPr>
                        <a:t>CF</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TP’s may extend the period</a:t>
                      </a:r>
                      <a:r>
                        <a:rPr lang="en-US" sz="1400" baseline="0" dirty="0" smtClean="0">
                          <a:solidFill>
                            <a:schemeClr val="tx1"/>
                          </a:solidFill>
                          <a:latin typeface="Arial" panose="020B0604020202020204" pitchFamily="34" charset="0"/>
                          <a:cs typeface="Arial" panose="020B0604020202020204" pitchFamily="34" charset="0"/>
                        </a:rPr>
                        <a:t> for Biennial Reassessment of Conditional Firm.</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8"/>
                  </a:ext>
                </a:extLst>
              </a:tr>
              <a:tr h="169862">
                <a:tc>
                  <a:txBody>
                    <a:bodyPr/>
                    <a:lstStyle/>
                    <a:p>
                      <a:pPr algn="ctr"/>
                      <a:r>
                        <a:rPr lang="en-US" sz="1400" dirty="0" smtClean="0">
                          <a:solidFill>
                            <a:schemeClr val="tx1"/>
                          </a:solidFill>
                          <a:latin typeface="Arial" panose="020B0604020202020204" pitchFamily="34" charset="0"/>
                          <a:cs typeface="Arial" panose="020B0604020202020204" pitchFamily="34" charset="0"/>
                        </a:rPr>
                        <a:t>1d</a:t>
                      </a:r>
                      <a:r>
                        <a:rPr lang="en-US" sz="1400" baseline="0" dirty="0" smtClean="0">
                          <a:solidFill>
                            <a:schemeClr val="tx1"/>
                          </a:solidFill>
                          <a:latin typeface="Arial" panose="020B0604020202020204" pitchFamily="34" charset="0"/>
                          <a:cs typeface="Arial" panose="020B0604020202020204" pitchFamily="34" charset="0"/>
                        </a:rPr>
                        <a:t> Narrative</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Clarifies that TP’s will have 1 business day to post a narrative for zero ATC.</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9"/>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Secondary</a:t>
                      </a:r>
                      <a:r>
                        <a:rPr lang="en-US" sz="1400" baseline="0" dirty="0" smtClean="0">
                          <a:solidFill>
                            <a:schemeClr val="tx1"/>
                          </a:solidFill>
                          <a:latin typeface="Arial" panose="020B0604020202020204" pitchFamily="34" charset="0"/>
                          <a:cs typeface="Arial" panose="020B0604020202020204" pitchFamily="34" charset="0"/>
                        </a:rPr>
                        <a:t> Network</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Clarifies</a:t>
                      </a:r>
                      <a:r>
                        <a:rPr lang="en-US" sz="1400" baseline="0" dirty="0" smtClean="0">
                          <a:solidFill>
                            <a:schemeClr val="tx1"/>
                          </a:solidFill>
                          <a:latin typeface="Arial" panose="020B0604020202020204" pitchFamily="34" charset="0"/>
                          <a:cs typeface="Arial" panose="020B0604020202020204" pitchFamily="34" charset="0"/>
                        </a:rPr>
                        <a:t> that a TP may invalidate a request to terminate Secondary Network service that exceeds the capacity available.  </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1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SAMTS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Clarifies</a:t>
                      </a:r>
                      <a:r>
                        <a:rPr lang="en-US" sz="1400" baseline="0" dirty="0" smtClean="0">
                          <a:solidFill>
                            <a:schemeClr val="tx1"/>
                          </a:solidFill>
                          <a:latin typeface="Arial" panose="020B0604020202020204" pitchFamily="34" charset="0"/>
                          <a:cs typeface="Arial" panose="020B0604020202020204" pitchFamily="34" charset="0"/>
                        </a:rPr>
                        <a:t> how reservations included in a Coordinated Request are handled if displaced.</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11"/>
                  </a:ext>
                </a:extLst>
              </a:tr>
              <a:tr h="370840">
                <a:tc>
                  <a:txBody>
                    <a:bodyPr/>
                    <a:lstStyle/>
                    <a:p>
                      <a:pPr algn="ctr"/>
                      <a:r>
                        <a:rPr lang="en-US" sz="1400" i="0" dirty="0" smtClean="0">
                          <a:solidFill>
                            <a:schemeClr val="tx1"/>
                          </a:solidFill>
                          <a:latin typeface="Arial" panose="020B0604020202020204" pitchFamily="34" charset="0"/>
                          <a:cs typeface="Arial" panose="020B0604020202020204" pitchFamily="34" charset="0"/>
                        </a:rPr>
                        <a:t>Consolidation</a:t>
                      </a:r>
                      <a:endParaRPr lang="en-US" sz="1400" dirty="0" smtClean="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baseline="0" dirty="0" smtClean="0">
                          <a:solidFill>
                            <a:schemeClr val="tx1"/>
                          </a:solidFill>
                          <a:latin typeface="Arial" panose="020B0604020202020204" pitchFamily="34" charset="0"/>
                          <a:cs typeface="Arial" panose="020B0604020202020204" pitchFamily="34" charset="0"/>
                        </a:rPr>
                        <a:t>New OASIS request type that will be used to merge multiple “like” reservations into a single reservation for easier tagging.  Replaces “Resale-to-self”.</a:t>
                      </a:r>
                      <a:endParaRPr lang="en-US" sz="1400" i="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71907984"/>
                  </a:ext>
                </a:extLst>
              </a:tr>
              <a:tr h="370840">
                <a:tc>
                  <a:txBody>
                    <a:bodyPr/>
                    <a:lstStyle/>
                    <a:p>
                      <a:pPr algn="ctr"/>
                      <a:r>
                        <a:rPr lang="en-US" sz="1400" i="0" dirty="0" smtClean="0">
                          <a:solidFill>
                            <a:schemeClr val="tx1"/>
                          </a:solidFill>
                          <a:latin typeface="Arial" panose="020B0604020202020204" pitchFamily="34" charset="0"/>
                          <a:cs typeface="Arial" panose="020B0604020202020204" pitchFamily="34" charset="0"/>
                        </a:rPr>
                        <a:t>Preemption</a:t>
                      </a:r>
                      <a:r>
                        <a:rPr lang="en-US" sz="1400" i="0" baseline="0" dirty="0" smtClean="0">
                          <a:solidFill>
                            <a:schemeClr val="tx1"/>
                          </a:solidFill>
                          <a:latin typeface="Arial" panose="020B0604020202020204" pitchFamily="34" charset="0"/>
                          <a:cs typeface="Arial" panose="020B0604020202020204" pitchFamily="34" charset="0"/>
                        </a:rPr>
                        <a:t>/ Competition</a:t>
                      </a:r>
                      <a:endParaRPr lang="en-US" sz="1400" i="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baseline="0" dirty="0" smtClean="0">
                          <a:solidFill>
                            <a:schemeClr val="tx1"/>
                          </a:solidFill>
                          <a:latin typeface="Arial" panose="020B0604020202020204" pitchFamily="34" charset="0"/>
                          <a:cs typeface="Arial" panose="020B0604020202020204" pitchFamily="34" charset="0"/>
                        </a:rPr>
                        <a:t>Five year effort to develop comprehensive standards for Short-term Preemption and Competition. </a:t>
                      </a:r>
                    </a:p>
                  </a:txBody>
                  <a:tcPr anchor="ctr"/>
                </a:tc>
                <a:extLst>
                  <a:ext uri="{0D108BD9-81ED-4DB2-BD59-A6C34878D82A}">
                    <a16:rowId xmlns:a16="http://schemas.microsoft.com/office/drawing/2014/main" val="3047857081"/>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Implementation Done: Order 676-I</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29</a:t>
            </a:fld>
            <a:endParaRPr lang="en-US" dirty="0"/>
          </a:p>
        </p:txBody>
      </p:sp>
      <p:sp>
        <p:nvSpPr>
          <p:cNvPr id="8" name="TextBox 7"/>
          <p:cNvSpPr txBox="1"/>
          <p:nvPr/>
        </p:nvSpPr>
        <p:spPr>
          <a:xfrm>
            <a:off x="7162800" y="457200"/>
            <a:ext cx="1905000" cy="646331"/>
          </a:xfrm>
          <a:prstGeom prst="rect">
            <a:avLst/>
          </a:prstGeom>
          <a:solidFill>
            <a:schemeClr val="bg1"/>
          </a:solidFill>
          <a:ln>
            <a:solidFill>
              <a:srgbClr val="5E9732"/>
            </a:solidFill>
          </a:ln>
        </p:spPr>
        <p:txBody>
          <a:bodyPr wrap="square" rtlCol="0">
            <a:spAutoFit/>
          </a:bodyPr>
          <a:lstStyle/>
          <a:p>
            <a:r>
              <a:rPr lang="en-US" dirty="0" smtClean="0"/>
              <a:t>OASIS-related changes.</a:t>
            </a:r>
            <a:endParaRPr lang="en-US" dirty="0"/>
          </a:p>
        </p:txBody>
      </p:sp>
      <p:grpSp>
        <p:nvGrpSpPr>
          <p:cNvPr id="11" name="Group 10"/>
          <p:cNvGrpSpPr/>
          <p:nvPr/>
        </p:nvGrpSpPr>
        <p:grpSpPr>
          <a:xfrm>
            <a:off x="15753" y="440293"/>
            <a:ext cx="304800" cy="369332"/>
            <a:chOff x="5203764" y="4777859"/>
            <a:chExt cx="304800" cy="369332"/>
          </a:xfrm>
        </p:grpSpPr>
        <p:sp>
          <p:nvSpPr>
            <p:cNvPr id="12" name="Oval 11"/>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206878" y="4777859"/>
              <a:ext cx="301686" cy="369332"/>
            </a:xfrm>
            <a:prstGeom prst="rect">
              <a:avLst/>
            </a:prstGeom>
            <a:noFill/>
          </p:spPr>
          <p:txBody>
            <a:bodyPr wrap="none" rtlCol="0">
              <a:spAutoFit/>
            </a:bodyPr>
            <a:lstStyle/>
            <a:p>
              <a:r>
                <a:rPr lang="en-US" dirty="0"/>
                <a:t>9</a:t>
              </a:r>
            </a:p>
          </p:txBody>
        </p:sp>
      </p:grpSp>
    </p:spTree>
    <p:extLst>
      <p:ext uri="{BB962C8B-B14F-4D97-AF65-F5344CB8AC3E}">
        <p14:creationId xmlns:p14="http://schemas.microsoft.com/office/powerpoint/2010/main" val="1960182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09600"/>
            <a:ext cx="8763000" cy="591431"/>
          </a:xfrm>
        </p:spPr>
        <p:txBody>
          <a:bodyPr/>
          <a:lstStyle/>
          <a:p>
            <a:r>
              <a:rPr lang="en-US" sz="2800" dirty="0" smtClean="0"/>
              <a:t>NAESB WEQ Standard Development Lifecycle</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69324987"/>
              </p:ext>
            </p:extLst>
          </p:nvPr>
        </p:nvGraphicFramePr>
        <p:xfrm>
          <a:off x="457200" y="1455738"/>
          <a:ext cx="8229600" cy="4868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698689" y="2141291"/>
            <a:ext cx="1096454" cy="830997"/>
          </a:xfrm>
          <a:prstGeom prst="rect">
            <a:avLst/>
          </a:prstGeom>
          <a:noFill/>
        </p:spPr>
        <p:txBody>
          <a:bodyPr wrap="none" rtlCol="0">
            <a:spAutoFit/>
          </a:bodyPr>
          <a:lstStyle/>
          <a:p>
            <a:pPr algn="ctr"/>
            <a:r>
              <a:rPr lang="en-US" sz="1200" dirty="0" smtClean="0"/>
              <a:t>Subcommittee</a:t>
            </a:r>
          </a:p>
          <a:p>
            <a:pPr algn="ctr"/>
            <a:r>
              <a:rPr lang="en-US" sz="1200" dirty="0" smtClean="0"/>
              <a:t>Standard </a:t>
            </a:r>
          </a:p>
          <a:p>
            <a:pPr algn="ctr"/>
            <a:r>
              <a:rPr lang="en-US" sz="1200" dirty="0" smtClean="0"/>
              <a:t>Development</a:t>
            </a:r>
          </a:p>
          <a:p>
            <a:pPr algn="ctr"/>
            <a:r>
              <a:rPr lang="en-US" sz="1200" dirty="0" smtClean="0"/>
              <a:t>and Vote</a:t>
            </a:r>
            <a:endParaRPr lang="en-US" sz="1200" dirty="0"/>
          </a:p>
        </p:txBody>
      </p:sp>
      <p:grpSp>
        <p:nvGrpSpPr>
          <p:cNvPr id="11" name="Group 10"/>
          <p:cNvGrpSpPr/>
          <p:nvPr/>
        </p:nvGrpSpPr>
        <p:grpSpPr>
          <a:xfrm>
            <a:off x="3062038" y="3679566"/>
            <a:ext cx="304800" cy="369332"/>
            <a:chOff x="1066800" y="1866900"/>
            <a:chExt cx="304800" cy="369332"/>
          </a:xfrm>
        </p:grpSpPr>
        <p:sp>
          <p:nvSpPr>
            <p:cNvPr id="9" name="Oval 8"/>
            <p:cNvSpPr/>
            <p:nvPr/>
          </p:nvSpPr>
          <p:spPr>
            <a:xfrm>
              <a:off x="1066800" y="1905000"/>
              <a:ext cx="304800" cy="304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069914" y="1866900"/>
              <a:ext cx="301686" cy="369332"/>
            </a:xfrm>
            <a:prstGeom prst="rect">
              <a:avLst/>
            </a:prstGeom>
            <a:noFill/>
          </p:spPr>
          <p:txBody>
            <a:bodyPr wrap="none" rtlCol="0">
              <a:spAutoFit/>
            </a:bodyPr>
            <a:lstStyle/>
            <a:p>
              <a:r>
                <a:rPr lang="en-US" dirty="0" smtClean="0"/>
                <a:t>1</a:t>
              </a:r>
              <a:endParaRPr lang="en-US" dirty="0"/>
            </a:p>
          </p:txBody>
        </p:sp>
      </p:gr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5880199">
            <a:off x="2460032" y="5432922"/>
            <a:ext cx="334963"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176518" y="5490865"/>
            <a:ext cx="1522171" cy="461665"/>
          </a:xfrm>
          <a:prstGeom prst="rect">
            <a:avLst/>
          </a:prstGeom>
          <a:noFill/>
        </p:spPr>
        <p:txBody>
          <a:bodyPr wrap="square" rtlCol="0">
            <a:spAutoFit/>
          </a:bodyPr>
          <a:lstStyle/>
          <a:p>
            <a:pPr algn="ctr"/>
            <a:r>
              <a:rPr lang="en-US" sz="1200" dirty="0" smtClean="0"/>
              <a:t>Implementation Directive to Industry</a:t>
            </a:r>
          </a:p>
        </p:txBody>
      </p:sp>
      <p:sp>
        <p:nvSpPr>
          <p:cNvPr id="14" name="TextBox 13"/>
          <p:cNvSpPr txBox="1"/>
          <p:nvPr/>
        </p:nvSpPr>
        <p:spPr>
          <a:xfrm>
            <a:off x="1151801" y="4489965"/>
            <a:ext cx="1678151" cy="461665"/>
          </a:xfrm>
          <a:prstGeom prst="rect">
            <a:avLst/>
          </a:prstGeom>
          <a:noFill/>
        </p:spPr>
        <p:txBody>
          <a:bodyPr wrap="square" rtlCol="0">
            <a:spAutoFit/>
          </a:bodyPr>
          <a:lstStyle/>
          <a:p>
            <a:pPr algn="r"/>
            <a:r>
              <a:rPr lang="en-US" sz="1200" dirty="0" smtClean="0"/>
              <a:t>Standard development Directive to NAESB</a:t>
            </a:r>
          </a:p>
        </p:txBody>
      </p:sp>
      <p:sp>
        <p:nvSpPr>
          <p:cNvPr id="15" name="TextBox 14"/>
          <p:cNvSpPr txBox="1"/>
          <p:nvPr/>
        </p:nvSpPr>
        <p:spPr>
          <a:xfrm>
            <a:off x="1355740" y="3074920"/>
            <a:ext cx="797181" cy="276999"/>
          </a:xfrm>
          <a:prstGeom prst="rect">
            <a:avLst/>
          </a:prstGeom>
          <a:noFill/>
        </p:spPr>
        <p:txBody>
          <a:bodyPr wrap="square" rtlCol="0">
            <a:spAutoFit/>
          </a:bodyPr>
          <a:lstStyle/>
          <a:p>
            <a:pPr algn="ctr"/>
            <a:r>
              <a:rPr lang="en-US" sz="1200" dirty="0" smtClean="0"/>
              <a:t>Industry</a:t>
            </a:r>
          </a:p>
        </p:txBody>
      </p:sp>
      <p:sp>
        <p:nvSpPr>
          <p:cNvPr id="16" name="TextBox 15"/>
          <p:cNvSpPr txBox="1"/>
          <p:nvPr/>
        </p:nvSpPr>
        <p:spPr>
          <a:xfrm>
            <a:off x="1483964" y="4008186"/>
            <a:ext cx="407036" cy="276999"/>
          </a:xfrm>
          <a:prstGeom prst="rect">
            <a:avLst/>
          </a:prstGeom>
          <a:noFill/>
        </p:spPr>
        <p:txBody>
          <a:bodyPr wrap="none" rtlCol="0">
            <a:spAutoFit/>
          </a:bodyPr>
          <a:lstStyle/>
          <a:p>
            <a:pPr algn="ctr"/>
            <a:r>
              <a:rPr lang="en-US" sz="1200" dirty="0" smtClean="0"/>
              <a:t>SRS</a:t>
            </a:r>
          </a:p>
        </p:txBody>
      </p:sp>
      <p:sp>
        <p:nvSpPr>
          <p:cNvPr id="17" name="TextBox 16"/>
          <p:cNvSpPr txBox="1"/>
          <p:nvPr/>
        </p:nvSpPr>
        <p:spPr>
          <a:xfrm>
            <a:off x="1355740" y="3507431"/>
            <a:ext cx="523157" cy="276999"/>
          </a:xfrm>
          <a:prstGeom prst="rect">
            <a:avLst/>
          </a:prstGeom>
          <a:noFill/>
        </p:spPr>
        <p:txBody>
          <a:bodyPr wrap="none" rtlCol="0">
            <a:spAutoFit/>
          </a:bodyPr>
          <a:lstStyle/>
          <a:p>
            <a:pPr algn="ctr"/>
            <a:r>
              <a:rPr lang="en-US" sz="1200" dirty="0" smtClean="0"/>
              <a:t>NERC</a:t>
            </a:r>
          </a:p>
        </p:txBody>
      </p:sp>
      <p:sp>
        <p:nvSpPr>
          <p:cNvPr id="18" name="TextBox 17"/>
          <p:cNvSpPr txBox="1"/>
          <p:nvPr/>
        </p:nvSpPr>
        <p:spPr>
          <a:xfrm>
            <a:off x="2941209" y="5029200"/>
            <a:ext cx="548034" cy="461665"/>
          </a:xfrm>
          <a:prstGeom prst="rect">
            <a:avLst/>
          </a:prstGeom>
          <a:noFill/>
        </p:spPr>
        <p:txBody>
          <a:bodyPr wrap="none" rtlCol="0">
            <a:spAutoFit/>
          </a:bodyPr>
          <a:lstStyle/>
          <a:p>
            <a:pPr algn="ctr"/>
            <a:r>
              <a:rPr lang="en-US" sz="1200" dirty="0" smtClean="0"/>
              <a:t>FERC</a:t>
            </a:r>
          </a:p>
          <a:p>
            <a:pPr algn="ctr"/>
            <a:r>
              <a:rPr lang="en-US" sz="1200" dirty="0" smtClean="0"/>
              <a:t>Order</a:t>
            </a:r>
          </a:p>
        </p:txBody>
      </p:sp>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048218">
            <a:off x="2074510" y="3184437"/>
            <a:ext cx="2682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259462">
            <a:off x="1862499" y="3536283"/>
            <a:ext cx="2682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871113">
            <a:off x="1868411" y="3927624"/>
            <a:ext cx="2682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Group 22"/>
          <p:cNvGrpSpPr/>
          <p:nvPr/>
        </p:nvGrpSpPr>
        <p:grpSpPr>
          <a:xfrm>
            <a:off x="3452222" y="2781788"/>
            <a:ext cx="304800" cy="369332"/>
            <a:chOff x="1066800" y="1866900"/>
            <a:chExt cx="304800" cy="369332"/>
          </a:xfrm>
        </p:grpSpPr>
        <p:sp>
          <p:nvSpPr>
            <p:cNvPr id="24" name="Oval 23"/>
            <p:cNvSpPr/>
            <p:nvPr/>
          </p:nvSpPr>
          <p:spPr>
            <a:xfrm>
              <a:off x="1066800" y="1905000"/>
              <a:ext cx="304800" cy="304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069914" y="1866900"/>
              <a:ext cx="301686" cy="369332"/>
            </a:xfrm>
            <a:prstGeom prst="rect">
              <a:avLst/>
            </a:prstGeom>
            <a:noFill/>
          </p:spPr>
          <p:txBody>
            <a:bodyPr wrap="none" rtlCol="0">
              <a:spAutoFit/>
            </a:bodyPr>
            <a:lstStyle/>
            <a:p>
              <a:r>
                <a:rPr lang="en-US" dirty="0"/>
                <a:t>2</a:t>
              </a:r>
            </a:p>
          </p:txBody>
        </p:sp>
      </p:grpSp>
      <p:grpSp>
        <p:nvGrpSpPr>
          <p:cNvPr id="26" name="Group 25"/>
          <p:cNvGrpSpPr/>
          <p:nvPr/>
        </p:nvGrpSpPr>
        <p:grpSpPr>
          <a:xfrm>
            <a:off x="4425828" y="2376341"/>
            <a:ext cx="304800" cy="369332"/>
            <a:chOff x="1066800" y="1866900"/>
            <a:chExt cx="304800" cy="369332"/>
          </a:xfrm>
        </p:grpSpPr>
        <p:sp>
          <p:nvSpPr>
            <p:cNvPr id="27" name="Oval 26"/>
            <p:cNvSpPr/>
            <p:nvPr/>
          </p:nvSpPr>
          <p:spPr>
            <a:xfrm>
              <a:off x="1066800" y="1905000"/>
              <a:ext cx="304800" cy="304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069914" y="1866900"/>
              <a:ext cx="301686" cy="369332"/>
            </a:xfrm>
            <a:prstGeom prst="rect">
              <a:avLst/>
            </a:prstGeom>
            <a:noFill/>
          </p:spPr>
          <p:txBody>
            <a:bodyPr wrap="none" rtlCol="0">
              <a:spAutoFit/>
            </a:bodyPr>
            <a:lstStyle/>
            <a:p>
              <a:r>
                <a:rPr lang="en-US" dirty="0"/>
                <a:t>3</a:t>
              </a:r>
            </a:p>
          </p:txBody>
        </p:sp>
      </p:grpSp>
      <p:grpSp>
        <p:nvGrpSpPr>
          <p:cNvPr id="29" name="Group 28"/>
          <p:cNvGrpSpPr/>
          <p:nvPr/>
        </p:nvGrpSpPr>
        <p:grpSpPr>
          <a:xfrm>
            <a:off x="5281041" y="2705588"/>
            <a:ext cx="304800" cy="369332"/>
            <a:chOff x="1066800" y="1866900"/>
            <a:chExt cx="304800" cy="369332"/>
          </a:xfrm>
        </p:grpSpPr>
        <p:sp>
          <p:nvSpPr>
            <p:cNvPr id="30" name="Oval 29"/>
            <p:cNvSpPr/>
            <p:nvPr/>
          </p:nvSpPr>
          <p:spPr>
            <a:xfrm>
              <a:off x="1066800" y="1905000"/>
              <a:ext cx="304800" cy="304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069914" y="1866900"/>
              <a:ext cx="301686" cy="369332"/>
            </a:xfrm>
            <a:prstGeom prst="rect">
              <a:avLst/>
            </a:prstGeom>
            <a:noFill/>
          </p:spPr>
          <p:txBody>
            <a:bodyPr wrap="none" rtlCol="0">
              <a:spAutoFit/>
            </a:bodyPr>
            <a:lstStyle/>
            <a:p>
              <a:r>
                <a:rPr lang="en-US" dirty="0"/>
                <a:t>4</a:t>
              </a:r>
            </a:p>
          </p:txBody>
        </p:sp>
      </p:grpSp>
      <p:grpSp>
        <p:nvGrpSpPr>
          <p:cNvPr id="32" name="Group 31"/>
          <p:cNvGrpSpPr/>
          <p:nvPr/>
        </p:nvGrpSpPr>
        <p:grpSpPr>
          <a:xfrm>
            <a:off x="5715000" y="3703766"/>
            <a:ext cx="304800" cy="369332"/>
            <a:chOff x="1066800" y="1866900"/>
            <a:chExt cx="304800" cy="369332"/>
          </a:xfrm>
        </p:grpSpPr>
        <p:sp>
          <p:nvSpPr>
            <p:cNvPr id="33" name="Oval 32"/>
            <p:cNvSpPr/>
            <p:nvPr/>
          </p:nvSpPr>
          <p:spPr>
            <a:xfrm>
              <a:off x="1066800" y="1905000"/>
              <a:ext cx="304800" cy="304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069914" y="1866900"/>
              <a:ext cx="301686" cy="369332"/>
            </a:xfrm>
            <a:prstGeom prst="rect">
              <a:avLst/>
            </a:prstGeom>
            <a:noFill/>
          </p:spPr>
          <p:txBody>
            <a:bodyPr wrap="none" rtlCol="0">
              <a:spAutoFit/>
            </a:bodyPr>
            <a:lstStyle/>
            <a:p>
              <a:r>
                <a:rPr lang="en-US" dirty="0"/>
                <a:t>5</a:t>
              </a:r>
            </a:p>
          </p:txBody>
        </p:sp>
      </p:grpSp>
      <p:grpSp>
        <p:nvGrpSpPr>
          <p:cNvPr id="35" name="Group 34"/>
          <p:cNvGrpSpPr/>
          <p:nvPr/>
        </p:nvGrpSpPr>
        <p:grpSpPr>
          <a:xfrm>
            <a:off x="5334000" y="4644687"/>
            <a:ext cx="304800" cy="369332"/>
            <a:chOff x="1066800" y="1866900"/>
            <a:chExt cx="304800" cy="369332"/>
          </a:xfrm>
        </p:grpSpPr>
        <p:sp>
          <p:nvSpPr>
            <p:cNvPr id="36" name="Oval 35"/>
            <p:cNvSpPr/>
            <p:nvPr/>
          </p:nvSpPr>
          <p:spPr>
            <a:xfrm>
              <a:off x="1066800" y="1905000"/>
              <a:ext cx="304800" cy="304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069914" y="1866900"/>
              <a:ext cx="301686" cy="369332"/>
            </a:xfrm>
            <a:prstGeom prst="rect">
              <a:avLst/>
            </a:prstGeom>
            <a:noFill/>
          </p:spPr>
          <p:txBody>
            <a:bodyPr wrap="none" rtlCol="0">
              <a:spAutoFit/>
            </a:bodyPr>
            <a:lstStyle/>
            <a:p>
              <a:r>
                <a:rPr lang="en-US" dirty="0"/>
                <a:t>6</a:t>
              </a:r>
            </a:p>
          </p:txBody>
        </p:sp>
      </p:grpSp>
      <p:grpSp>
        <p:nvGrpSpPr>
          <p:cNvPr id="38" name="Group 37"/>
          <p:cNvGrpSpPr/>
          <p:nvPr/>
        </p:nvGrpSpPr>
        <p:grpSpPr>
          <a:xfrm>
            <a:off x="4419600" y="4991100"/>
            <a:ext cx="304800" cy="369332"/>
            <a:chOff x="1066800" y="1866900"/>
            <a:chExt cx="304800" cy="369332"/>
          </a:xfrm>
        </p:grpSpPr>
        <p:sp>
          <p:nvSpPr>
            <p:cNvPr id="39" name="Oval 38"/>
            <p:cNvSpPr/>
            <p:nvPr/>
          </p:nvSpPr>
          <p:spPr>
            <a:xfrm>
              <a:off x="1066800" y="1905000"/>
              <a:ext cx="304800" cy="304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069914" y="1866900"/>
              <a:ext cx="301686" cy="369332"/>
            </a:xfrm>
            <a:prstGeom prst="rect">
              <a:avLst/>
            </a:prstGeom>
            <a:noFill/>
          </p:spPr>
          <p:txBody>
            <a:bodyPr wrap="none" rtlCol="0">
              <a:spAutoFit/>
            </a:bodyPr>
            <a:lstStyle/>
            <a:p>
              <a:r>
                <a:rPr lang="en-US" dirty="0"/>
                <a:t>7</a:t>
              </a:r>
            </a:p>
          </p:txBody>
        </p:sp>
      </p:grpSp>
      <p:grpSp>
        <p:nvGrpSpPr>
          <p:cNvPr id="41" name="Group 40"/>
          <p:cNvGrpSpPr/>
          <p:nvPr/>
        </p:nvGrpSpPr>
        <p:grpSpPr>
          <a:xfrm>
            <a:off x="3563427" y="4720798"/>
            <a:ext cx="304800" cy="369332"/>
            <a:chOff x="1066800" y="1866900"/>
            <a:chExt cx="304800" cy="369332"/>
          </a:xfrm>
        </p:grpSpPr>
        <p:sp>
          <p:nvSpPr>
            <p:cNvPr id="42" name="Oval 41"/>
            <p:cNvSpPr/>
            <p:nvPr/>
          </p:nvSpPr>
          <p:spPr>
            <a:xfrm>
              <a:off x="1066800" y="1905000"/>
              <a:ext cx="304800" cy="304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069914" y="1866900"/>
              <a:ext cx="301686" cy="369332"/>
            </a:xfrm>
            <a:prstGeom prst="rect">
              <a:avLst/>
            </a:prstGeom>
            <a:noFill/>
          </p:spPr>
          <p:txBody>
            <a:bodyPr wrap="none" rtlCol="0">
              <a:spAutoFit/>
            </a:bodyPr>
            <a:lstStyle/>
            <a:p>
              <a:r>
                <a:rPr lang="en-US" dirty="0"/>
                <a:t>8</a:t>
              </a:r>
            </a:p>
          </p:txBody>
        </p:sp>
      </p:grpSp>
      <p:sp>
        <p:nvSpPr>
          <p:cNvPr id="44" name="TextBox 43"/>
          <p:cNvSpPr txBox="1"/>
          <p:nvPr/>
        </p:nvSpPr>
        <p:spPr>
          <a:xfrm>
            <a:off x="3778319" y="1531212"/>
            <a:ext cx="1647154" cy="830997"/>
          </a:xfrm>
          <a:prstGeom prst="rect">
            <a:avLst/>
          </a:prstGeom>
          <a:noFill/>
        </p:spPr>
        <p:txBody>
          <a:bodyPr wrap="square" rtlCol="0">
            <a:spAutoFit/>
          </a:bodyPr>
          <a:lstStyle/>
          <a:p>
            <a:pPr algn="ctr"/>
            <a:r>
              <a:rPr lang="en-US" sz="1200" dirty="0" smtClean="0"/>
              <a:t>Industry</a:t>
            </a:r>
          </a:p>
          <a:p>
            <a:pPr algn="ctr"/>
            <a:r>
              <a:rPr lang="en-US" sz="1200" dirty="0" smtClean="0"/>
              <a:t>Formal Comment </a:t>
            </a:r>
          </a:p>
          <a:p>
            <a:pPr algn="ctr"/>
            <a:r>
              <a:rPr lang="en-US" sz="1200" dirty="0" smtClean="0"/>
              <a:t>to NAESB EC</a:t>
            </a:r>
          </a:p>
          <a:p>
            <a:pPr algn="ctr"/>
            <a:r>
              <a:rPr lang="en-US" sz="1200" dirty="0" smtClean="0"/>
              <a:t>(30 days)</a:t>
            </a:r>
            <a:endParaRPr lang="en-US" sz="1200" dirty="0"/>
          </a:p>
        </p:txBody>
      </p:sp>
      <p:sp>
        <p:nvSpPr>
          <p:cNvPr id="45" name="TextBox 44"/>
          <p:cNvSpPr txBox="1"/>
          <p:nvPr/>
        </p:nvSpPr>
        <p:spPr>
          <a:xfrm>
            <a:off x="5352387" y="2109158"/>
            <a:ext cx="1184740" cy="830997"/>
          </a:xfrm>
          <a:prstGeom prst="rect">
            <a:avLst/>
          </a:prstGeom>
          <a:noFill/>
        </p:spPr>
        <p:txBody>
          <a:bodyPr wrap="square" rtlCol="0">
            <a:spAutoFit/>
          </a:bodyPr>
          <a:lstStyle/>
          <a:p>
            <a:pPr algn="ctr"/>
            <a:r>
              <a:rPr lang="en-US" sz="1200" dirty="0" smtClean="0"/>
              <a:t>WEQ </a:t>
            </a:r>
          </a:p>
          <a:p>
            <a:pPr algn="ctr"/>
            <a:r>
              <a:rPr lang="en-US" sz="1200" dirty="0" smtClean="0"/>
              <a:t>Executive Committee Vote</a:t>
            </a:r>
            <a:endParaRPr lang="en-US" sz="1200" dirty="0"/>
          </a:p>
        </p:txBody>
      </p:sp>
      <p:sp>
        <p:nvSpPr>
          <p:cNvPr id="46" name="TextBox 45"/>
          <p:cNvSpPr txBox="1"/>
          <p:nvPr/>
        </p:nvSpPr>
        <p:spPr>
          <a:xfrm>
            <a:off x="5898689" y="3371325"/>
            <a:ext cx="1245231" cy="1015663"/>
          </a:xfrm>
          <a:prstGeom prst="rect">
            <a:avLst/>
          </a:prstGeom>
          <a:noFill/>
        </p:spPr>
        <p:txBody>
          <a:bodyPr wrap="square" rtlCol="0">
            <a:spAutoFit/>
          </a:bodyPr>
          <a:lstStyle/>
          <a:p>
            <a:pPr algn="ctr"/>
            <a:r>
              <a:rPr lang="en-US" sz="1200" dirty="0" smtClean="0"/>
              <a:t>WEQ </a:t>
            </a:r>
          </a:p>
          <a:p>
            <a:pPr algn="ctr"/>
            <a:r>
              <a:rPr lang="en-US" sz="1200" dirty="0" smtClean="0"/>
              <a:t>Member Ratification</a:t>
            </a:r>
          </a:p>
          <a:p>
            <a:pPr algn="ctr"/>
            <a:r>
              <a:rPr lang="en-US" sz="1200" dirty="0" smtClean="0"/>
              <a:t>Vote</a:t>
            </a:r>
          </a:p>
          <a:p>
            <a:pPr algn="ctr"/>
            <a:r>
              <a:rPr lang="en-US" sz="1200" dirty="0" smtClean="0"/>
              <a:t> (30 days)</a:t>
            </a:r>
            <a:endParaRPr lang="en-US" sz="1200" dirty="0"/>
          </a:p>
        </p:txBody>
      </p:sp>
      <p:sp>
        <p:nvSpPr>
          <p:cNvPr id="47" name="TextBox 46"/>
          <p:cNvSpPr txBox="1"/>
          <p:nvPr/>
        </p:nvSpPr>
        <p:spPr>
          <a:xfrm>
            <a:off x="5352387" y="4844533"/>
            <a:ext cx="1124613" cy="830997"/>
          </a:xfrm>
          <a:prstGeom prst="rect">
            <a:avLst/>
          </a:prstGeom>
          <a:noFill/>
        </p:spPr>
        <p:txBody>
          <a:bodyPr wrap="square" rtlCol="0">
            <a:spAutoFit/>
          </a:bodyPr>
          <a:lstStyle/>
          <a:p>
            <a:pPr algn="ctr"/>
            <a:r>
              <a:rPr lang="en-US" sz="1200" dirty="0" smtClean="0"/>
              <a:t>Standards Published &amp; filed with FERC (1-2 years)</a:t>
            </a:r>
            <a:endParaRPr lang="en-US" sz="1200" dirty="0"/>
          </a:p>
        </p:txBody>
      </p:sp>
      <p:sp>
        <p:nvSpPr>
          <p:cNvPr id="48" name="TextBox 47"/>
          <p:cNvSpPr txBox="1"/>
          <p:nvPr/>
        </p:nvSpPr>
        <p:spPr>
          <a:xfrm>
            <a:off x="4161116" y="5387847"/>
            <a:ext cx="821767" cy="830997"/>
          </a:xfrm>
          <a:prstGeom prst="rect">
            <a:avLst/>
          </a:prstGeom>
          <a:noFill/>
        </p:spPr>
        <p:txBody>
          <a:bodyPr wrap="square" rtlCol="0">
            <a:spAutoFit/>
          </a:bodyPr>
          <a:lstStyle/>
          <a:p>
            <a:pPr algn="ctr"/>
            <a:r>
              <a:rPr lang="en-US" sz="1200" dirty="0" smtClean="0"/>
              <a:t>FERC Issues NOPR to Industry</a:t>
            </a:r>
            <a:endParaRPr lang="en-US" sz="1200" dirty="0"/>
          </a:p>
        </p:txBody>
      </p:sp>
      <p:sp>
        <p:nvSpPr>
          <p:cNvPr id="49" name="TextBox 48"/>
          <p:cNvSpPr txBox="1"/>
          <p:nvPr/>
        </p:nvSpPr>
        <p:spPr>
          <a:xfrm>
            <a:off x="6375819" y="4909155"/>
            <a:ext cx="1853781" cy="646331"/>
          </a:xfrm>
          <a:prstGeom prst="rect">
            <a:avLst/>
          </a:prstGeom>
          <a:noFill/>
        </p:spPr>
        <p:txBody>
          <a:bodyPr wrap="square" rtlCol="0">
            <a:spAutoFit/>
          </a:bodyPr>
          <a:lstStyle/>
          <a:p>
            <a:r>
              <a:rPr lang="en-US" sz="1200" dirty="0" smtClean="0"/>
              <a:t>Voluntary for jurisdictional entities until ‘adopted by reference’ by FERC Order.</a:t>
            </a:r>
          </a:p>
        </p:txBody>
      </p:sp>
      <p:sp>
        <p:nvSpPr>
          <p:cNvPr id="50" name="TextBox 49"/>
          <p:cNvSpPr txBox="1"/>
          <p:nvPr/>
        </p:nvSpPr>
        <p:spPr>
          <a:xfrm>
            <a:off x="4982883" y="5867400"/>
            <a:ext cx="2466975" cy="461665"/>
          </a:xfrm>
          <a:prstGeom prst="rect">
            <a:avLst/>
          </a:prstGeom>
          <a:noFill/>
        </p:spPr>
        <p:txBody>
          <a:bodyPr wrap="square" rtlCol="0">
            <a:spAutoFit/>
          </a:bodyPr>
          <a:lstStyle/>
          <a:p>
            <a:r>
              <a:rPr lang="en-US" sz="1200" dirty="0" smtClean="0"/>
              <a:t>Industry has 60 days to comment to FERC on proposed standards.</a:t>
            </a:r>
          </a:p>
        </p:txBody>
      </p:sp>
      <p:sp>
        <p:nvSpPr>
          <p:cNvPr id="12" name="Circular Arrow 11"/>
          <p:cNvSpPr/>
          <p:nvPr/>
        </p:nvSpPr>
        <p:spPr>
          <a:xfrm rot="17400063">
            <a:off x="2442175" y="1871045"/>
            <a:ext cx="562379" cy="939330"/>
          </a:xfrm>
          <a:prstGeom prst="circularArrow">
            <a:avLst/>
          </a:prstGeom>
          <a:solidFill>
            <a:srgbClr val="5E9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9" name="Group 18"/>
          <p:cNvGrpSpPr/>
          <p:nvPr/>
        </p:nvGrpSpPr>
        <p:grpSpPr>
          <a:xfrm>
            <a:off x="982663" y="1599617"/>
            <a:ext cx="1647154" cy="993775"/>
            <a:chOff x="1051535" y="1599617"/>
            <a:chExt cx="1647154" cy="993775"/>
          </a:xfrm>
        </p:grpSpPr>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55740" y="1599617"/>
              <a:ext cx="993775"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Box 53"/>
            <p:cNvSpPr txBox="1"/>
            <p:nvPr/>
          </p:nvSpPr>
          <p:spPr>
            <a:xfrm>
              <a:off x="1051535" y="1681005"/>
              <a:ext cx="1647154" cy="830997"/>
            </a:xfrm>
            <a:prstGeom prst="rect">
              <a:avLst/>
            </a:prstGeom>
            <a:noFill/>
          </p:spPr>
          <p:txBody>
            <a:bodyPr wrap="square" rtlCol="0">
              <a:spAutoFit/>
            </a:bodyPr>
            <a:lstStyle/>
            <a:p>
              <a:pPr algn="ctr"/>
              <a:r>
                <a:rPr lang="en-US" sz="1200" dirty="0" smtClean="0"/>
                <a:t>Industry</a:t>
              </a:r>
            </a:p>
            <a:p>
              <a:pPr algn="ctr"/>
              <a:r>
                <a:rPr lang="en-US" sz="1200" dirty="0" smtClean="0"/>
                <a:t>Informal Comment </a:t>
              </a:r>
            </a:p>
            <a:p>
              <a:pPr algn="ctr"/>
              <a:r>
                <a:rPr lang="en-US" sz="1200" dirty="0" smtClean="0"/>
                <a:t>to NAESB</a:t>
              </a:r>
            </a:p>
            <a:p>
              <a:pPr algn="ctr"/>
              <a:r>
                <a:rPr lang="en-US" sz="1200" dirty="0" smtClean="0"/>
                <a:t>(30 days)</a:t>
              </a:r>
              <a:endParaRPr lang="en-US" sz="1200" dirty="0"/>
            </a:p>
          </p:txBody>
        </p:sp>
      </p:grpSp>
      <p:sp>
        <p:nvSpPr>
          <p:cNvPr id="53" name="TextBox 52"/>
          <p:cNvSpPr txBox="1"/>
          <p:nvPr/>
        </p:nvSpPr>
        <p:spPr>
          <a:xfrm>
            <a:off x="6467474" y="1940544"/>
            <a:ext cx="2530673" cy="1015663"/>
          </a:xfrm>
          <a:prstGeom prst="rect">
            <a:avLst/>
          </a:prstGeom>
          <a:noFill/>
        </p:spPr>
        <p:txBody>
          <a:bodyPr wrap="square" rtlCol="0">
            <a:spAutoFit/>
          </a:bodyPr>
          <a:lstStyle/>
          <a:p>
            <a:r>
              <a:rPr lang="en-US" sz="1200" dirty="0" smtClean="0"/>
              <a:t>EC considers:</a:t>
            </a:r>
          </a:p>
          <a:p>
            <a:pPr marL="228600" indent="-228600">
              <a:buAutoNum type="arabicPeriod"/>
            </a:pPr>
            <a:r>
              <a:rPr lang="en-US" sz="1200" dirty="0" smtClean="0"/>
              <a:t>Standards approved by the subcommittee in step 2.</a:t>
            </a:r>
          </a:p>
          <a:p>
            <a:pPr marL="228600" indent="-228600">
              <a:buAutoNum type="arabicPeriod"/>
            </a:pPr>
            <a:r>
              <a:rPr lang="en-US" sz="1200" dirty="0" smtClean="0"/>
              <a:t>Formal comments filed by industry in step 3.</a:t>
            </a:r>
          </a:p>
        </p:txBody>
      </p:sp>
      <p:graphicFrame>
        <p:nvGraphicFramePr>
          <p:cNvPr id="55" name="Chart 54"/>
          <p:cNvGraphicFramePr/>
          <p:nvPr>
            <p:extLst>
              <p:ext uri="{D42A27DB-BD31-4B8C-83A1-F6EECF244321}">
                <p14:modId xmlns:p14="http://schemas.microsoft.com/office/powerpoint/2010/main" val="320385946"/>
              </p:ext>
            </p:extLst>
          </p:nvPr>
        </p:nvGraphicFramePr>
        <p:xfrm>
          <a:off x="3272764" y="2635355"/>
          <a:ext cx="2614041" cy="2428343"/>
        </p:xfrm>
        <a:graphic>
          <a:graphicData uri="http://schemas.openxmlformats.org/drawingml/2006/chart">
            <c:chart xmlns:c="http://schemas.openxmlformats.org/drawingml/2006/chart" xmlns:r="http://schemas.openxmlformats.org/officeDocument/2006/relationships" r:id="rId10"/>
          </a:graphicData>
        </a:graphic>
      </p:graphicFrame>
      <p:grpSp>
        <p:nvGrpSpPr>
          <p:cNvPr id="56" name="Group 55"/>
          <p:cNvGrpSpPr/>
          <p:nvPr/>
        </p:nvGrpSpPr>
        <p:grpSpPr>
          <a:xfrm>
            <a:off x="1990876" y="2336256"/>
            <a:ext cx="412292" cy="369332"/>
            <a:chOff x="5150018" y="4777859"/>
            <a:chExt cx="412292" cy="369332"/>
          </a:xfrm>
        </p:grpSpPr>
        <p:sp>
          <p:nvSpPr>
            <p:cNvPr id="57" name="Oval 56"/>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5150018" y="4777859"/>
              <a:ext cx="412292" cy="369332"/>
            </a:xfrm>
            <a:prstGeom prst="rect">
              <a:avLst/>
            </a:prstGeom>
            <a:noFill/>
          </p:spPr>
          <p:txBody>
            <a:bodyPr wrap="none" rtlCol="0">
              <a:spAutoFit/>
            </a:bodyPr>
            <a:lstStyle/>
            <a:p>
              <a:r>
                <a:rPr lang="en-US" dirty="0" smtClean="0"/>
                <a:t>2a</a:t>
              </a:r>
              <a:endParaRPr lang="en-US" dirty="0"/>
            </a:p>
          </p:txBody>
        </p:sp>
      </p:grpSp>
      <p:grpSp>
        <p:nvGrpSpPr>
          <p:cNvPr id="59" name="Group 58"/>
          <p:cNvGrpSpPr/>
          <p:nvPr/>
        </p:nvGrpSpPr>
        <p:grpSpPr>
          <a:xfrm>
            <a:off x="1070983" y="5352365"/>
            <a:ext cx="304800" cy="369332"/>
            <a:chOff x="5203764" y="4777859"/>
            <a:chExt cx="304800" cy="369332"/>
          </a:xfrm>
        </p:grpSpPr>
        <p:sp>
          <p:nvSpPr>
            <p:cNvPr id="60" name="Oval 5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5206878" y="4777859"/>
              <a:ext cx="301686" cy="369332"/>
            </a:xfrm>
            <a:prstGeom prst="rect">
              <a:avLst/>
            </a:prstGeom>
            <a:noFill/>
          </p:spPr>
          <p:txBody>
            <a:bodyPr wrap="none" rtlCol="0">
              <a:spAutoFit/>
            </a:bodyPr>
            <a:lstStyle/>
            <a:p>
              <a:r>
                <a:rPr lang="en-US" dirty="0"/>
                <a:t>9</a:t>
              </a:r>
            </a:p>
          </p:txBody>
        </p:sp>
      </p:grpSp>
    </p:spTree>
    <p:extLst>
      <p:ext uri="{BB962C8B-B14F-4D97-AF65-F5344CB8AC3E}">
        <p14:creationId xmlns:p14="http://schemas.microsoft.com/office/powerpoint/2010/main" val="38515839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829863"/>
              </p:ext>
            </p:extLst>
          </p:nvPr>
        </p:nvGraphicFramePr>
        <p:xfrm>
          <a:off x="228600" y="1455738"/>
          <a:ext cx="8686800" cy="4130040"/>
        </p:xfrm>
        <a:graphic>
          <a:graphicData uri="http://schemas.openxmlformats.org/drawingml/2006/table">
            <a:tbl>
              <a:tblPr firstRow="1">
                <a:tableStyleId>{E8B1032C-EA38-4F05-BA0D-38AFFFC7BED3}</a:tableStyleId>
              </a:tblPr>
              <a:tblGrid>
                <a:gridCol w="1184564">
                  <a:extLst>
                    <a:ext uri="{9D8B030D-6E8A-4147-A177-3AD203B41FA5}">
                      <a16:colId xmlns:a16="http://schemas.microsoft.com/office/drawing/2014/main" val="20000"/>
                    </a:ext>
                  </a:extLst>
                </a:gridCol>
                <a:gridCol w="644236">
                  <a:extLst>
                    <a:ext uri="{9D8B030D-6E8A-4147-A177-3AD203B41FA5}">
                      <a16:colId xmlns:a16="http://schemas.microsoft.com/office/drawing/2014/main" val="20001"/>
                    </a:ext>
                  </a:extLst>
                </a:gridCol>
                <a:gridCol w="6858000">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i="0" dirty="0" smtClean="0">
                          <a:solidFill>
                            <a:schemeClr val="tx1"/>
                          </a:solidFill>
                          <a:latin typeface="Arial" panose="020B0604020202020204" pitchFamily="34" charset="0"/>
                          <a:cs typeface="Arial" panose="020B0604020202020204" pitchFamily="34" charset="0"/>
                        </a:rPr>
                        <a:t>Sub</a:t>
                      </a:r>
                      <a:endParaRPr lang="en-US" sz="1800" b="0" i="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Tag Timing</a:t>
                      </a:r>
                    </a:p>
                  </a:txBody>
                  <a:tcPr anchor="ctr">
                    <a:solidFill>
                      <a:srgbClr val="CCFFCC"/>
                    </a:solidFill>
                  </a:tcPr>
                </a:tc>
                <a:tc>
                  <a:txBody>
                    <a:bodyPr/>
                    <a:lstStyle/>
                    <a:p>
                      <a:pPr marL="0" indent="0" algn="ctr">
                        <a:buFontTx/>
                        <a:buNone/>
                      </a:pP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Revised WEQ-004 to clarify tag timing approval windows in align with NERC INT-006 (API 3h).    BA/TPs will have 1 minute less to act upon tag requests.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Implemented on 09/15/20 with </a:t>
                      </a:r>
                      <a:r>
                        <a:rPr lang="en-US" sz="1400" baseline="0" dirty="0" err="1" smtClean="0">
                          <a:solidFill>
                            <a:schemeClr val="tx1"/>
                          </a:solidFill>
                          <a:latin typeface="Arial" panose="020B0604020202020204" pitchFamily="34" charset="0"/>
                          <a:cs typeface="Arial" panose="020B0604020202020204" pitchFamily="34" charset="0"/>
                        </a:rPr>
                        <a:t>eTag</a:t>
                      </a:r>
                      <a:r>
                        <a:rPr lang="en-US" sz="1400" baseline="0" dirty="0" smtClean="0">
                          <a:solidFill>
                            <a:schemeClr val="tx1"/>
                          </a:solidFill>
                          <a:latin typeface="Arial" panose="020B0604020202020204" pitchFamily="34" charset="0"/>
                          <a:cs typeface="Arial" panose="020B0604020202020204" pitchFamily="34" charset="0"/>
                        </a:rPr>
                        <a:t> version 1.8.4. </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DOE</a:t>
                      </a:r>
                      <a:r>
                        <a:rPr lang="en-US" sz="1400" baseline="0" dirty="0" smtClean="0">
                          <a:solidFill>
                            <a:schemeClr val="tx1"/>
                          </a:solidFill>
                          <a:latin typeface="Arial" panose="020B0604020202020204" pitchFamily="34" charset="0"/>
                          <a:cs typeface="Arial" panose="020B0604020202020204" pitchFamily="34" charset="0"/>
                        </a:rPr>
                        <a:t> Surety Assessment</a:t>
                      </a:r>
                      <a:endParaRPr lang="en-US" sz="1400" dirty="0" smtClean="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p>
                  </a:txBody>
                  <a:tcPr anchor="ctr"/>
                </a:tc>
                <a:tc>
                  <a:txBody>
                    <a:bodyPr/>
                    <a:lstStyle/>
                    <a:p>
                      <a:r>
                        <a:rPr lang="en-US" sz="1400" baseline="0" dirty="0" smtClean="0">
                          <a:solidFill>
                            <a:schemeClr val="tx1"/>
                          </a:solidFill>
                          <a:latin typeface="Arial" panose="020B0604020202020204" pitchFamily="34" charset="0"/>
                          <a:cs typeface="Arial" panose="020B0604020202020204" pitchFamily="34" charset="0"/>
                        </a:rPr>
                        <a:t>Minor technical changes to the </a:t>
                      </a:r>
                      <a:r>
                        <a:rPr lang="en-US" sz="1400" baseline="0" dirty="0" err="1" smtClean="0">
                          <a:solidFill>
                            <a:schemeClr val="tx1"/>
                          </a:solidFill>
                          <a:latin typeface="Arial" panose="020B0604020202020204" pitchFamily="34" charset="0"/>
                          <a:cs typeface="Arial" panose="020B0604020202020204" pitchFamily="34" charset="0"/>
                        </a:rPr>
                        <a:t>eTag</a:t>
                      </a:r>
                      <a:r>
                        <a:rPr lang="en-US" sz="1400" baseline="0" dirty="0" smtClean="0">
                          <a:solidFill>
                            <a:schemeClr val="tx1"/>
                          </a:solidFill>
                          <a:latin typeface="Arial" panose="020B0604020202020204" pitchFamily="34" charset="0"/>
                          <a:cs typeface="Arial" panose="020B0604020202020204" pitchFamily="34" charset="0"/>
                        </a:rPr>
                        <a:t> Functional Specification as a result of the Sandia National Labs security review (R19015).  No functional/user changes. Implemented on 09/15/20 with </a:t>
                      </a:r>
                      <a:r>
                        <a:rPr lang="en-US" sz="1400" baseline="0" dirty="0" err="1" smtClean="0">
                          <a:solidFill>
                            <a:schemeClr val="tx1"/>
                          </a:solidFill>
                          <a:latin typeface="Arial" panose="020B0604020202020204" pitchFamily="34" charset="0"/>
                          <a:cs typeface="Arial" panose="020B0604020202020204" pitchFamily="34" charset="0"/>
                        </a:rPr>
                        <a:t>eTag</a:t>
                      </a:r>
                      <a:r>
                        <a:rPr lang="en-US" sz="1400" baseline="0" dirty="0" smtClean="0">
                          <a:solidFill>
                            <a:schemeClr val="tx1"/>
                          </a:solidFill>
                          <a:latin typeface="Arial" panose="020B0604020202020204" pitchFamily="34" charset="0"/>
                          <a:cs typeface="Arial" panose="020B0604020202020204" pitchFamily="34" charset="0"/>
                        </a:rPr>
                        <a:t> version 1.8.4. </a:t>
                      </a:r>
                    </a:p>
                  </a:txBody>
                  <a:tcPr anchor="ctr"/>
                </a:tc>
                <a:extLst>
                  <a:ext uri="{0D108BD9-81ED-4DB2-BD59-A6C34878D82A}">
                    <a16:rowId xmlns:a16="http://schemas.microsoft.com/office/drawing/2014/main" val="432126023"/>
                  </a:ext>
                </a:extLst>
              </a:tr>
              <a:tr h="370840">
                <a:tc>
                  <a:txBody>
                    <a:bodyPr/>
                    <a:lstStyle/>
                    <a:p>
                      <a:pPr algn="ctr"/>
                      <a:r>
                        <a:rPr lang="en-US" sz="1400" i="0" dirty="0" smtClean="0">
                          <a:solidFill>
                            <a:schemeClr val="tx1"/>
                          </a:solidFill>
                          <a:latin typeface="Arial" panose="020B0604020202020204" pitchFamily="34" charset="0"/>
                          <a:cs typeface="Arial" panose="020B0604020202020204" pitchFamily="34" charset="0"/>
                        </a:rPr>
                        <a:t>NERC</a:t>
                      </a:r>
                      <a:endParaRPr lang="en-US" sz="1400" i="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JESS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baseline="0" dirty="0" smtClean="0">
                          <a:solidFill>
                            <a:schemeClr val="tx1"/>
                          </a:solidFill>
                          <a:latin typeface="Arial" panose="020B0604020202020204" pitchFamily="34" charset="0"/>
                          <a:cs typeface="Arial" panose="020B0604020202020204" pitchFamily="34" charset="0"/>
                        </a:rPr>
                        <a:t>Modify the WEQ-004 Coordinate Interchange standards for tagging and related definitions in coordination with NERC (2014 API 3.a.ii).  </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306786275"/>
                  </a:ext>
                </a:extLst>
              </a:tr>
              <a:tr h="370840">
                <a:tc rowSpan="2">
                  <a:txBody>
                    <a:bodyPr/>
                    <a:lstStyle/>
                    <a:p>
                      <a:pPr algn="ctr"/>
                      <a:r>
                        <a:rPr lang="en-US" sz="1400" dirty="0" smtClean="0">
                          <a:solidFill>
                            <a:schemeClr val="tx1"/>
                          </a:solidFill>
                          <a:latin typeface="Arial" panose="020B0604020202020204" pitchFamily="34" charset="0"/>
                          <a:cs typeface="Arial" panose="020B0604020202020204" pitchFamily="34" charset="0"/>
                        </a:rPr>
                        <a:t>15-min Scheduling</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JESS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Tagging to support 15-minute</a:t>
                      </a:r>
                      <a:r>
                        <a:rPr lang="en-US" sz="1400" baseline="0" dirty="0" smtClean="0">
                          <a:solidFill>
                            <a:schemeClr val="tx1"/>
                          </a:solidFill>
                          <a:latin typeface="Arial" panose="020B0604020202020204" pitchFamily="34" charset="0"/>
                          <a:cs typeface="Arial" panose="020B0604020202020204" pitchFamily="34" charset="0"/>
                        </a:rPr>
                        <a:t> Scheduling from FERC Order 764 (2013 API 3.a.iii).</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5"/>
                  </a:ext>
                </a:extLst>
              </a:tr>
              <a:tr h="370840">
                <a:tc vMerge="1">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JESS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Define default</a:t>
                      </a:r>
                      <a:r>
                        <a:rPr lang="en-US" sz="1400" baseline="0" dirty="0" smtClean="0">
                          <a:solidFill>
                            <a:schemeClr val="tx1"/>
                          </a:solidFill>
                          <a:latin typeface="Arial" panose="020B0604020202020204" pitchFamily="34" charset="0"/>
                          <a:cs typeface="Arial" panose="020B0604020202020204" pitchFamily="34" charset="0"/>
                        </a:rPr>
                        <a:t> intervals for 15-minute Scheduling (2013 R12010).  </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556427199"/>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Market</a:t>
                      </a:r>
                      <a:r>
                        <a:rPr lang="en-US" sz="1400" baseline="0" dirty="0" smtClean="0">
                          <a:solidFill>
                            <a:schemeClr val="tx1"/>
                          </a:solidFill>
                          <a:latin typeface="Arial" panose="020B0604020202020204" pitchFamily="34" charset="0"/>
                          <a:cs typeface="Arial" panose="020B0604020202020204" pitchFamily="34" charset="0"/>
                        </a:rPr>
                        <a:t> Operator</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Changes </a:t>
                      </a:r>
                      <a:r>
                        <a:rPr lang="en-US" sz="1400" baseline="0" dirty="0" smtClean="0">
                          <a:solidFill>
                            <a:schemeClr val="tx1"/>
                          </a:solidFill>
                          <a:latin typeface="Arial" panose="020B0604020202020204" pitchFamily="34" charset="0"/>
                          <a:cs typeface="Arial" panose="020B0604020202020204" pitchFamily="34" charset="0"/>
                        </a:rPr>
                        <a:t>to support the Market Operator role. Implemented in Nov 2017 with </a:t>
                      </a:r>
                      <a:r>
                        <a:rPr lang="en-US" sz="1400" baseline="0" dirty="0" err="1" smtClean="0">
                          <a:solidFill>
                            <a:schemeClr val="tx1"/>
                          </a:solidFill>
                          <a:latin typeface="Arial" panose="020B0604020202020204" pitchFamily="34" charset="0"/>
                          <a:cs typeface="Arial" panose="020B0604020202020204" pitchFamily="34" charset="0"/>
                        </a:rPr>
                        <a:t>eTag</a:t>
                      </a:r>
                      <a:r>
                        <a:rPr lang="en-US" sz="1400" baseline="0" dirty="0" smtClean="0">
                          <a:solidFill>
                            <a:schemeClr val="tx1"/>
                          </a:solidFill>
                          <a:latin typeface="Arial" panose="020B0604020202020204" pitchFamily="34" charset="0"/>
                          <a:cs typeface="Arial" panose="020B0604020202020204" pitchFamily="34" charset="0"/>
                        </a:rPr>
                        <a:t> version 1.8.3.  </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6"/>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EIR</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JESS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Establish</a:t>
                      </a:r>
                      <a:r>
                        <a:rPr lang="en-US" sz="1400" baseline="0" dirty="0" smtClean="0">
                          <a:solidFill>
                            <a:schemeClr val="tx1"/>
                          </a:solidFill>
                          <a:latin typeface="Arial" panose="020B0604020202020204" pitchFamily="34" charset="0"/>
                          <a:cs typeface="Arial" panose="020B0604020202020204" pitchFamily="34" charset="0"/>
                        </a:rPr>
                        <a:t> NAESB standards for the Electric Industry Registry (EIR) to replace the NERC Transmission System Information Network (TSIN).  (2013 API 3.d)</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91768942"/>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Implementation Done:  Order 676-I</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30</a:t>
            </a:fld>
            <a:endParaRPr lang="en-US" dirty="0"/>
          </a:p>
        </p:txBody>
      </p:sp>
      <p:sp>
        <p:nvSpPr>
          <p:cNvPr id="8" name="TextBox 7"/>
          <p:cNvSpPr txBox="1"/>
          <p:nvPr/>
        </p:nvSpPr>
        <p:spPr>
          <a:xfrm>
            <a:off x="7162800" y="457200"/>
            <a:ext cx="1905000" cy="646331"/>
          </a:xfrm>
          <a:prstGeom prst="rect">
            <a:avLst/>
          </a:prstGeom>
          <a:solidFill>
            <a:schemeClr val="bg1"/>
          </a:solidFill>
          <a:ln>
            <a:solidFill>
              <a:srgbClr val="5E9732"/>
            </a:solidFill>
          </a:ln>
        </p:spPr>
        <p:txBody>
          <a:bodyPr wrap="square" rtlCol="0">
            <a:spAutoFit/>
          </a:bodyPr>
          <a:lstStyle/>
          <a:p>
            <a:r>
              <a:rPr lang="en-US" dirty="0" smtClean="0"/>
              <a:t>EIR/Tagging-related changes.</a:t>
            </a:r>
            <a:endParaRPr lang="en-US" dirty="0"/>
          </a:p>
        </p:txBody>
      </p:sp>
      <p:grpSp>
        <p:nvGrpSpPr>
          <p:cNvPr id="11" name="Group 10"/>
          <p:cNvGrpSpPr/>
          <p:nvPr/>
        </p:nvGrpSpPr>
        <p:grpSpPr>
          <a:xfrm>
            <a:off x="15753" y="440293"/>
            <a:ext cx="304800" cy="369332"/>
            <a:chOff x="5203764" y="4777859"/>
            <a:chExt cx="304800" cy="369332"/>
          </a:xfrm>
        </p:grpSpPr>
        <p:sp>
          <p:nvSpPr>
            <p:cNvPr id="12" name="Oval 11"/>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206878" y="4777859"/>
              <a:ext cx="301686" cy="369332"/>
            </a:xfrm>
            <a:prstGeom prst="rect">
              <a:avLst/>
            </a:prstGeom>
            <a:noFill/>
          </p:spPr>
          <p:txBody>
            <a:bodyPr wrap="none" rtlCol="0">
              <a:spAutoFit/>
            </a:bodyPr>
            <a:lstStyle/>
            <a:p>
              <a:r>
                <a:rPr lang="en-US" dirty="0"/>
                <a:t>9</a:t>
              </a:r>
            </a:p>
          </p:txBody>
        </p:sp>
      </p:grpSp>
    </p:spTree>
    <p:extLst>
      <p:ext uri="{BB962C8B-B14F-4D97-AF65-F5344CB8AC3E}">
        <p14:creationId xmlns:p14="http://schemas.microsoft.com/office/powerpoint/2010/main" val="3391372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7278733"/>
              </p:ext>
            </p:extLst>
          </p:nvPr>
        </p:nvGraphicFramePr>
        <p:xfrm>
          <a:off x="228600" y="1455738"/>
          <a:ext cx="8686800" cy="1925320"/>
        </p:xfrm>
        <a:graphic>
          <a:graphicData uri="http://schemas.openxmlformats.org/drawingml/2006/table">
            <a:tbl>
              <a:tblPr firstRow="1">
                <a:tableStyleId>{E8B1032C-EA38-4F05-BA0D-38AFFFC7BED3}</a:tableStyleId>
              </a:tblPr>
              <a:tblGrid>
                <a:gridCol w="1184564">
                  <a:extLst>
                    <a:ext uri="{9D8B030D-6E8A-4147-A177-3AD203B41FA5}">
                      <a16:colId xmlns:a16="http://schemas.microsoft.com/office/drawing/2014/main" val="20000"/>
                    </a:ext>
                  </a:extLst>
                </a:gridCol>
                <a:gridCol w="644236">
                  <a:extLst>
                    <a:ext uri="{9D8B030D-6E8A-4147-A177-3AD203B41FA5}">
                      <a16:colId xmlns:a16="http://schemas.microsoft.com/office/drawing/2014/main" val="20001"/>
                    </a:ext>
                  </a:extLst>
                </a:gridCol>
                <a:gridCol w="6858000">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i="0" dirty="0" smtClean="0">
                          <a:solidFill>
                            <a:schemeClr val="tx1"/>
                          </a:solidFill>
                          <a:latin typeface="Arial" panose="020B0604020202020204" pitchFamily="34" charset="0"/>
                          <a:cs typeface="Arial" panose="020B0604020202020204" pitchFamily="34" charset="0"/>
                        </a:rPr>
                        <a:t>Sub</a:t>
                      </a:r>
                      <a:endParaRPr lang="en-US" sz="1800" b="0" i="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Security – General</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PKI</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Adopt changes to the Public</a:t>
                      </a:r>
                      <a:r>
                        <a:rPr lang="en-US" sz="1400" baseline="0" dirty="0" smtClean="0">
                          <a:solidFill>
                            <a:schemeClr val="tx1"/>
                          </a:solidFill>
                          <a:latin typeface="Arial" panose="020B0604020202020204" pitchFamily="34" charset="0"/>
                          <a:cs typeface="Arial" panose="020B0604020202020204" pitchFamily="34" charset="0"/>
                        </a:rPr>
                        <a:t> Key Infrastructure (PKI) and Authorized Certification Authority (ACA) standards (2012 API 4.c.i and 4.c.ii).</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7"/>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Security – Tagging</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PKI </a:t>
                      </a:r>
                    </a:p>
                    <a:p>
                      <a:pPr algn="ctr"/>
                      <a:r>
                        <a:rPr lang="en-US" sz="1400" i="0" dirty="0" smtClean="0">
                          <a:solidFill>
                            <a:schemeClr val="tx1"/>
                          </a:solidFill>
                          <a:latin typeface="Arial" panose="020B0604020202020204" pitchFamily="34" charset="0"/>
                          <a:cs typeface="Arial" panose="020B0604020202020204" pitchFamily="34" charset="0"/>
                        </a:rPr>
                        <a:t>JESS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PKI security</a:t>
                      </a:r>
                      <a:r>
                        <a:rPr lang="en-US" sz="1400" baseline="0" dirty="0" smtClean="0">
                          <a:solidFill>
                            <a:schemeClr val="tx1"/>
                          </a:solidFill>
                          <a:latin typeface="Arial" panose="020B0604020202020204" pitchFamily="34" charset="0"/>
                          <a:cs typeface="Arial" panose="020B0604020202020204" pitchFamily="34" charset="0"/>
                        </a:rPr>
                        <a:t> changes for tagging (2012 API 4.b).</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8"/>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Security – OASIS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PKI </a:t>
                      </a:r>
                    </a:p>
                    <a:p>
                      <a:pPr algn="ctr"/>
                      <a:r>
                        <a:rPr lang="en-US" sz="1400" i="0" dirty="0" smtClean="0">
                          <a:solidFill>
                            <a:schemeClr val="tx1"/>
                          </a:solidFill>
                          <a:latin typeface="Arial" panose="020B0604020202020204" pitchFamily="34" charset="0"/>
                          <a:cs typeface="Arial" panose="020B0604020202020204" pitchFamily="34" charset="0"/>
                        </a:rPr>
                        <a:t>OS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OASIS</a:t>
                      </a:r>
                      <a:r>
                        <a:rPr lang="en-US" sz="1400" baseline="0" dirty="0" smtClean="0">
                          <a:solidFill>
                            <a:schemeClr val="tx1"/>
                          </a:solidFill>
                          <a:latin typeface="Arial" panose="020B0604020202020204" pitchFamily="34" charset="0"/>
                          <a:cs typeface="Arial" panose="020B0604020202020204" pitchFamily="34" charset="0"/>
                        </a:rPr>
                        <a:t> communication security changes (2012 API 4.a).</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40126773"/>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Implementation Done:  Order 676-I </a:t>
            </a:r>
            <a:endParaRPr lang="en-US" sz="20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31</a:t>
            </a:fld>
            <a:endParaRPr lang="en-US" dirty="0"/>
          </a:p>
        </p:txBody>
      </p:sp>
      <p:sp>
        <p:nvSpPr>
          <p:cNvPr id="8" name="TextBox 7"/>
          <p:cNvSpPr txBox="1"/>
          <p:nvPr/>
        </p:nvSpPr>
        <p:spPr>
          <a:xfrm>
            <a:off x="7162800" y="457200"/>
            <a:ext cx="1905000" cy="646331"/>
          </a:xfrm>
          <a:prstGeom prst="rect">
            <a:avLst/>
          </a:prstGeom>
          <a:solidFill>
            <a:schemeClr val="bg1"/>
          </a:solidFill>
          <a:ln>
            <a:solidFill>
              <a:srgbClr val="5E9732"/>
            </a:solidFill>
          </a:ln>
        </p:spPr>
        <p:txBody>
          <a:bodyPr wrap="square" rtlCol="0">
            <a:spAutoFit/>
          </a:bodyPr>
          <a:lstStyle/>
          <a:p>
            <a:r>
              <a:rPr lang="en-US" dirty="0" smtClean="0"/>
              <a:t>Security-related changes. </a:t>
            </a:r>
            <a:endParaRPr lang="en-US" dirty="0"/>
          </a:p>
        </p:txBody>
      </p:sp>
      <p:grpSp>
        <p:nvGrpSpPr>
          <p:cNvPr id="11" name="Group 10"/>
          <p:cNvGrpSpPr/>
          <p:nvPr/>
        </p:nvGrpSpPr>
        <p:grpSpPr>
          <a:xfrm>
            <a:off x="15753" y="440293"/>
            <a:ext cx="304800" cy="369332"/>
            <a:chOff x="5203764" y="4777859"/>
            <a:chExt cx="304800" cy="369332"/>
          </a:xfrm>
        </p:grpSpPr>
        <p:sp>
          <p:nvSpPr>
            <p:cNvPr id="12" name="Oval 11"/>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206878" y="4777859"/>
              <a:ext cx="301686" cy="369332"/>
            </a:xfrm>
            <a:prstGeom prst="rect">
              <a:avLst/>
            </a:prstGeom>
            <a:noFill/>
          </p:spPr>
          <p:txBody>
            <a:bodyPr wrap="none" rtlCol="0">
              <a:spAutoFit/>
            </a:bodyPr>
            <a:lstStyle/>
            <a:p>
              <a:r>
                <a:rPr lang="en-US" dirty="0"/>
                <a:t>9</a:t>
              </a:r>
            </a:p>
          </p:txBody>
        </p:sp>
      </p:grpSp>
    </p:spTree>
    <p:extLst>
      <p:ext uri="{BB962C8B-B14F-4D97-AF65-F5344CB8AC3E}">
        <p14:creationId xmlns:p14="http://schemas.microsoft.com/office/powerpoint/2010/main" val="24795518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B8BC155-96A9-416C-9A6C-7FA79B5D88ED}" type="slidenum">
              <a:rPr lang="en-US" smtClean="0"/>
              <a:pPr/>
              <a:t>32</a:t>
            </a:fld>
            <a:endParaRPr lang="en-US" dirty="0"/>
          </a:p>
        </p:txBody>
      </p:sp>
      <p:graphicFrame>
        <p:nvGraphicFramePr>
          <p:cNvPr id="12" name="Content Placeholder 3"/>
          <p:cNvGraphicFramePr>
            <a:graphicFrameLocks noGrp="1"/>
          </p:cNvGraphicFramePr>
          <p:nvPr>
            <p:ph idx="1"/>
            <p:extLst>
              <p:ext uri="{D42A27DB-BD31-4B8C-83A1-F6EECF244321}">
                <p14:modId xmlns:p14="http://schemas.microsoft.com/office/powerpoint/2010/main" val="3825781721"/>
              </p:ext>
            </p:extLst>
          </p:nvPr>
        </p:nvGraphicFramePr>
        <p:xfrm>
          <a:off x="228600" y="1455738"/>
          <a:ext cx="8686799" cy="5166360"/>
        </p:xfrm>
        <a:graphic>
          <a:graphicData uri="http://schemas.openxmlformats.org/drawingml/2006/table">
            <a:tbl>
              <a:tblPr firstRow="1">
                <a:tableStyleId>{E8B1032C-EA38-4F05-BA0D-38AFFFC7BED3}</a:tableStyleId>
              </a:tblPr>
              <a:tblGrid>
                <a:gridCol w="12954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7055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EIR</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Remove all NERC references from WEQ-022</a:t>
                      </a:r>
                      <a:r>
                        <a:rPr lang="en-US" sz="1400" baseline="0" dirty="0" smtClean="0">
                          <a:solidFill>
                            <a:schemeClr val="tx1"/>
                          </a:solidFill>
                          <a:latin typeface="Arial" panose="020B0604020202020204" pitchFamily="34" charset="0"/>
                          <a:cs typeface="Arial" panose="020B0604020202020204" pitchFamily="34" charset="0"/>
                        </a:rPr>
                        <a:t> (which govern the EIR).</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172647198"/>
                  </a:ext>
                </a:extLst>
              </a:tr>
              <a:tr h="370840">
                <a:tc rowSpan="2">
                  <a:txBody>
                    <a:bodyPr/>
                    <a:lstStyle/>
                    <a:p>
                      <a:pPr algn="ctr"/>
                      <a:r>
                        <a:rPr lang="en-US" sz="1400" i="0" dirty="0" smtClean="0">
                          <a:solidFill>
                            <a:schemeClr val="tx1"/>
                          </a:solidFill>
                          <a:latin typeface="Arial" panose="020B0604020202020204" pitchFamily="34" charset="0"/>
                          <a:cs typeface="Arial" panose="020B0604020202020204" pitchFamily="34" charset="0"/>
                        </a:rPr>
                        <a:t>Dynamic</a:t>
                      </a:r>
                      <a:r>
                        <a:rPr lang="en-US" sz="1400" i="0" baseline="0" dirty="0" smtClean="0">
                          <a:solidFill>
                            <a:schemeClr val="tx1"/>
                          </a:solidFill>
                          <a:latin typeface="Arial" panose="020B0604020202020204" pitchFamily="34" charset="0"/>
                          <a:cs typeface="Arial" panose="020B0604020202020204" pitchFamily="34" charset="0"/>
                        </a:rPr>
                        <a:t> &amp; Pseudo-tie Tagging</a:t>
                      </a:r>
                      <a:endParaRPr lang="en-US" sz="1400" i="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CISS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dirty="0" smtClean="0">
                          <a:solidFill>
                            <a:schemeClr val="tx1"/>
                          </a:solidFill>
                          <a:latin typeface="Arial" panose="020B0604020202020204" pitchFamily="34" charset="0"/>
                          <a:cs typeface="Arial" panose="020B0604020202020204" pitchFamily="34" charset="0"/>
                        </a:rPr>
                        <a:t>Modify WEQ-004 following</a:t>
                      </a:r>
                      <a:r>
                        <a:rPr lang="en-US" sz="1400" i="0" baseline="0" dirty="0" smtClean="0">
                          <a:solidFill>
                            <a:schemeClr val="tx1"/>
                          </a:solidFill>
                          <a:latin typeface="Arial" panose="020B0604020202020204" pitchFamily="34" charset="0"/>
                          <a:cs typeface="Arial" panose="020B0604020202020204" pitchFamily="34" charset="0"/>
                        </a:rPr>
                        <a:t> proposed retirement of NERC INT-004-3.1 (API 1.d.i).  NAESB standards to require RFI for Dynamic and Pseudo-ties mimic the previous NERC standards.  </a:t>
                      </a:r>
                      <a:endParaRPr lang="en-US" sz="1400" i="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06014137"/>
                  </a:ext>
                </a:extLst>
              </a:tr>
              <a:tr h="370840">
                <a:tc vMerge="1">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CISS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Modify WEQ-004 to require</a:t>
                      </a:r>
                      <a:r>
                        <a:rPr lang="en-US" sz="1400" baseline="0" dirty="0" smtClean="0">
                          <a:solidFill>
                            <a:schemeClr val="tx1"/>
                          </a:solidFill>
                          <a:latin typeface="Arial" panose="020B0604020202020204" pitchFamily="34" charset="0"/>
                          <a:cs typeface="Arial" panose="020B0604020202020204" pitchFamily="34" charset="0"/>
                        </a:rPr>
                        <a:t> tagging of intra-BA transactions (replace INT-011-1).</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67273901"/>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Definitions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SRS</a:t>
                      </a:r>
                      <a:endParaRPr lang="en-US" sz="1400" i="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Add common definitions from the Retail Electric Quadrant (REQ) into the WEQ-000</a:t>
                      </a:r>
                      <a:r>
                        <a:rPr lang="en-US" sz="1400" baseline="0" dirty="0" smtClean="0">
                          <a:solidFill>
                            <a:schemeClr val="tx1"/>
                          </a:solidFill>
                          <a:latin typeface="Arial" panose="020B0604020202020204" pitchFamily="34" charset="0"/>
                          <a:cs typeface="Arial" panose="020B0604020202020204" pitchFamily="34" charset="0"/>
                        </a:rPr>
                        <a:t> booklet used by the Wholesale Electric Quadrant (WEQ).  </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79892971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Consistency</a:t>
                      </a:r>
                      <a:r>
                        <a:rPr lang="en-US" sz="1400" baseline="0" dirty="0" smtClean="0">
                          <a:solidFill>
                            <a:schemeClr val="tx1"/>
                          </a:solidFill>
                          <a:latin typeface="Arial" panose="020B0604020202020204" pitchFamily="34" charset="0"/>
                          <a:cs typeface="Arial" panose="020B0604020202020204" pitchFamily="34" charset="0"/>
                        </a:rPr>
                        <a:t> Changes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baseline="0" dirty="0" smtClean="0">
                          <a:solidFill>
                            <a:schemeClr val="tx1"/>
                          </a:solidFill>
                          <a:latin typeface="Arial" panose="020B0604020202020204" pitchFamily="34" charset="0"/>
                          <a:cs typeface="Arial" panose="020B0604020202020204" pitchFamily="34" charset="0"/>
                        </a:rPr>
                        <a:t>“Consistency” changes to remove NERC references from OASIS standards (WEQ-001, 002, 003, 013) to ensure language alignment between NERC/NAESB.  </a:t>
                      </a: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Consistency Changes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DSM-EE</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“Consistency” changes to remove NERC references from Smart Grid standards (WEQ-015, 018, 020) to ensure language alignment between NERC/NAESB.  </a:t>
                      </a: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Smart Grid</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DSM EE</a:t>
                      </a:r>
                      <a:endParaRPr lang="en-US" sz="1400" i="0"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US" sz="1400" dirty="0" smtClean="0">
                          <a:solidFill>
                            <a:schemeClr val="tx1"/>
                          </a:solidFill>
                          <a:latin typeface="Arial" panose="020B0604020202020204" pitchFamily="34" charset="0"/>
                          <a:cs typeface="Arial" panose="020B0604020202020204" pitchFamily="34" charset="0"/>
                        </a:rPr>
                        <a:t>Modify</a:t>
                      </a:r>
                      <a:r>
                        <a:rPr lang="en-US" sz="1400" baseline="0" dirty="0" smtClean="0">
                          <a:solidFill>
                            <a:schemeClr val="tx1"/>
                          </a:solidFill>
                          <a:latin typeface="Arial" panose="020B0604020202020204" pitchFamily="34" charset="0"/>
                          <a:cs typeface="Arial" panose="020B0604020202020204" pitchFamily="34" charset="0"/>
                        </a:rPr>
                        <a:t> the optional WEQ-019 smart grid standards to update the Energy Usage Information Model to align with other industry smart grid standards (2012 API 6.a).</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80390946"/>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ATC</a:t>
                      </a:r>
                      <a:r>
                        <a:rPr lang="en-US" sz="1400" baseline="0" dirty="0" smtClean="0">
                          <a:solidFill>
                            <a:schemeClr val="tx1"/>
                          </a:solidFill>
                          <a:latin typeface="Arial" panose="020B0604020202020204" pitchFamily="34" charset="0"/>
                          <a:cs typeface="Arial" panose="020B0604020202020204" pitchFamily="34" charset="0"/>
                        </a:rPr>
                        <a:t> Standards</a:t>
                      </a:r>
                      <a:endParaRPr lang="en-US" sz="140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BPS</a:t>
                      </a:r>
                      <a:endParaRPr lang="en-US" sz="1400" i="0"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US" sz="1400" baseline="0" dirty="0" smtClean="0">
                          <a:solidFill>
                            <a:schemeClr val="tx1"/>
                          </a:solidFill>
                          <a:latin typeface="Arial" panose="020B0604020202020204" pitchFamily="34" charset="0"/>
                          <a:cs typeface="Arial" panose="020B0604020202020204" pitchFamily="34" charset="0"/>
                        </a:rPr>
                        <a:t>NAESB standards to complement NERC ATC MOD A.  FERC declined to adopt these NAESB standards pending separate docket on NERC ATC MOD standards.</a:t>
                      </a:r>
                      <a:endParaRPr lang="en-US" sz="1400" dirty="0">
                        <a:solidFill>
                          <a:schemeClr val="tx1"/>
                        </a:solidFill>
                        <a:latin typeface="Arial" panose="020B0604020202020204" pitchFamily="34" charset="0"/>
                        <a:cs typeface="Arial" panose="020B0604020202020204" pitchFamily="34" charset="0"/>
                      </a:endParaRPr>
                    </a:p>
                  </a:txBody>
                  <a:tcPr anchor="ctr">
                    <a:noFill/>
                  </a:tcPr>
                </a:tc>
                <a:extLst>
                  <a:ext uri="{0D108BD9-81ED-4DB2-BD59-A6C34878D82A}">
                    <a16:rowId xmlns:a16="http://schemas.microsoft.com/office/drawing/2014/main" val="3790745337"/>
                  </a:ext>
                </a:extLst>
              </a:tr>
              <a:tr h="370840">
                <a:tc>
                  <a:txBody>
                    <a:bodyPr/>
                    <a:lstStyle/>
                    <a:p>
                      <a:pPr algn="ctr"/>
                      <a:r>
                        <a:rPr lang="en-US" sz="1400" i="0" dirty="0" smtClean="0">
                          <a:solidFill>
                            <a:schemeClr val="tx1"/>
                          </a:solidFill>
                          <a:latin typeface="Arial" panose="020B0604020202020204" pitchFamily="34" charset="0"/>
                          <a:cs typeface="Arial" panose="020B0604020202020204" pitchFamily="34" charset="0"/>
                        </a:rPr>
                        <a:t>Manual</a:t>
                      </a:r>
                      <a:r>
                        <a:rPr lang="en-US" sz="1400" i="0" baseline="0" dirty="0" smtClean="0">
                          <a:solidFill>
                            <a:schemeClr val="tx1"/>
                          </a:solidFill>
                          <a:latin typeface="Arial" panose="020B0604020202020204" pitchFamily="34" charset="0"/>
                          <a:cs typeface="Arial" panose="020B0604020202020204" pitchFamily="34" charset="0"/>
                        </a:rPr>
                        <a:t> Time Error Correction</a:t>
                      </a:r>
                      <a:endParaRPr lang="en-US" sz="1400" i="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US" sz="1400" i="0" dirty="0" smtClean="0">
                          <a:solidFill>
                            <a:schemeClr val="tx1"/>
                          </a:solidFill>
                          <a:latin typeface="Arial" panose="020B0604020202020204" pitchFamily="34" charset="0"/>
                          <a:cs typeface="Arial" panose="020B0604020202020204" pitchFamily="34" charset="0"/>
                        </a:rPr>
                        <a:t>BPS</a:t>
                      </a:r>
                      <a:endParaRPr lang="en-US" sz="1400" i="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baseline="0" dirty="0" smtClean="0">
                          <a:solidFill>
                            <a:schemeClr val="tx1"/>
                          </a:solidFill>
                          <a:latin typeface="Arial" panose="020B0604020202020204" pitchFamily="34" charset="0"/>
                          <a:cs typeface="Arial" panose="020B0604020202020204" pitchFamily="34" charset="0"/>
                        </a:rPr>
                        <a:t>Retire WEQ-006 (Manual Time Error Correction) due to NERC retirement of BAL-004.  FERC declined to adopt this proposed retirement of the NAESB standards for Time Error Correction.  WEQ-006 remains in effect.  </a:t>
                      </a:r>
                    </a:p>
                  </a:txBody>
                  <a:tcPr anchor="ctr">
                    <a:noFill/>
                  </a:tcPr>
                </a:tc>
                <a:extLst>
                  <a:ext uri="{0D108BD9-81ED-4DB2-BD59-A6C34878D82A}">
                    <a16:rowId xmlns:a16="http://schemas.microsoft.com/office/drawing/2014/main" val="3349430597"/>
                  </a:ext>
                </a:extLst>
              </a:tr>
            </a:tbl>
          </a:graphicData>
        </a:graphic>
      </p:graphicFrame>
      <p:sp>
        <p:nvSpPr>
          <p:cNvPr id="13" name="Title 2"/>
          <p:cNvSpPr>
            <a:spLocks noGrp="1"/>
          </p:cNvSpPr>
          <p:nvPr>
            <p:ph type="title"/>
          </p:nvPr>
        </p:nvSpPr>
        <p:spPr>
          <a:xfrm>
            <a:off x="228600" y="609600"/>
            <a:ext cx="8763000" cy="591431"/>
          </a:xfrm>
        </p:spPr>
        <p:txBody>
          <a:bodyPr/>
          <a:lstStyle/>
          <a:p>
            <a:r>
              <a:rPr lang="en-US" sz="2800" dirty="0" smtClean="0"/>
              <a:t>Implementation N/A:  Order 676-I</a:t>
            </a:r>
            <a:endParaRPr lang="en-US" sz="2000" dirty="0"/>
          </a:p>
        </p:txBody>
      </p:sp>
      <p:grpSp>
        <p:nvGrpSpPr>
          <p:cNvPr id="8" name="Group 7"/>
          <p:cNvGrpSpPr/>
          <p:nvPr/>
        </p:nvGrpSpPr>
        <p:grpSpPr>
          <a:xfrm>
            <a:off x="15753" y="440293"/>
            <a:ext cx="304800" cy="369332"/>
            <a:chOff x="5203764" y="4777859"/>
            <a:chExt cx="304800" cy="369332"/>
          </a:xfrm>
        </p:grpSpPr>
        <p:sp>
          <p:nvSpPr>
            <p:cNvPr id="9" name="Oval 8"/>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206878" y="4777859"/>
              <a:ext cx="301686" cy="369332"/>
            </a:xfrm>
            <a:prstGeom prst="rect">
              <a:avLst/>
            </a:prstGeom>
            <a:noFill/>
          </p:spPr>
          <p:txBody>
            <a:bodyPr wrap="none" rtlCol="0">
              <a:spAutoFit/>
            </a:bodyPr>
            <a:lstStyle/>
            <a:p>
              <a:r>
                <a:rPr lang="en-US" dirty="0"/>
                <a:t>9</a:t>
              </a:r>
            </a:p>
          </p:txBody>
        </p:sp>
      </p:grpSp>
      <p:sp>
        <p:nvSpPr>
          <p:cNvPr id="11" name="TextBox 10"/>
          <p:cNvSpPr txBox="1"/>
          <p:nvPr/>
        </p:nvSpPr>
        <p:spPr>
          <a:xfrm>
            <a:off x="7162800" y="457200"/>
            <a:ext cx="1905000" cy="646331"/>
          </a:xfrm>
          <a:prstGeom prst="rect">
            <a:avLst/>
          </a:prstGeom>
          <a:solidFill>
            <a:schemeClr val="bg1"/>
          </a:solidFill>
          <a:ln>
            <a:solidFill>
              <a:srgbClr val="5E9732"/>
            </a:solidFill>
          </a:ln>
        </p:spPr>
        <p:txBody>
          <a:bodyPr wrap="square" rtlCol="0">
            <a:spAutoFit/>
          </a:bodyPr>
          <a:lstStyle/>
          <a:p>
            <a:r>
              <a:rPr lang="en-US" dirty="0" smtClean="0"/>
              <a:t>Changes in standard only.</a:t>
            </a:r>
            <a:endParaRPr lang="en-US" dirty="0"/>
          </a:p>
        </p:txBody>
      </p:sp>
    </p:spTree>
    <p:extLst>
      <p:ext uri="{BB962C8B-B14F-4D97-AF65-F5344CB8AC3E}">
        <p14:creationId xmlns:p14="http://schemas.microsoft.com/office/powerpoint/2010/main" val="1395299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33</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Implementation of major NAESB items.</a:t>
            </a:r>
            <a:endParaRPr lang="en-US" dirty="0"/>
          </a:p>
        </p:txBody>
      </p:sp>
      <p:sp>
        <p:nvSpPr>
          <p:cNvPr id="11" name="Title 2"/>
          <p:cNvSpPr>
            <a:spLocks noGrp="1"/>
          </p:cNvSpPr>
          <p:nvPr>
            <p:ph type="title"/>
          </p:nvPr>
        </p:nvSpPr>
        <p:spPr>
          <a:xfrm>
            <a:off x="228600" y="609600"/>
            <a:ext cx="8763000" cy="591431"/>
          </a:xfrm>
        </p:spPr>
        <p:txBody>
          <a:bodyPr/>
          <a:lstStyle/>
          <a:p>
            <a:r>
              <a:rPr lang="en-US" sz="2800" dirty="0" smtClean="0"/>
              <a:t>Implementation Done: Older</a:t>
            </a:r>
            <a:endParaRPr lang="en-US" sz="2800" dirty="0"/>
          </a:p>
        </p:txBody>
      </p:sp>
      <p:graphicFrame>
        <p:nvGraphicFramePr>
          <p:cNvPr id="12" name="Content Placeholder 3"/>
          <p:cNvGraphicFramePr>
            <a:graphicFrameLocks noGrp="1"/>
          </p:cNvGraphicFramePr>
          <p:nvPr>
            <p:ph idx="1"/>
            <p:extLst>
              <p:ext uri="{D42A27DB-BD31-4B8C-83A1-F6EECF244321}">
                <p14:modId xmlns:p14="http://schemas.microsoft.com/office/powerpoint/2010/main" val="3627536532"/>
              </p:ext>
            </p:extLst>
          </p:nvPr>
        </p:nvGraphicFramePr>
        <p:xfrm>
          <a:off x="228600" y="1455738"/>
          <a:ext cx="8686801" cy="3175000"/>
        </p:xfrm>
        <a:graphic>
          <a:graphicData uri="http://schemas.openxmlformats.org/drawingml/2006/table">
            <a:tbl>
              <a:tblPr firstRow="1">
                <a:tableStyleId>{E8B1032C-EA38-4F05-BA0D-38AFFFC7BED3}</a:tableStyleId>
              </a:tblPr>
              <a:tblGrid>
                <a:gridCol w="1219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8001">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Sub</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err="1" smtClean="0">
                          <a:solidFill>
                            <a:schemeClr val="tx1"/>
                          </a:solidFill>
                          <a:latin typeface="Arial" panose="020B0604020202020204" pitchFamily="34" charset="0"/>
                          <a:cs typeface="Arial" panose="020B0604020202020204" pitchFamily="34" charset="0"/>
                        </a:rPr>
                        <a:t>eTag</a:t>
                      </a:r>
                      <a:r>
                        <a:rPr lang="en-US" sz="1400" dirty="0" smtClean="0">
                          <a:solidFill>
                            <a:schemeClr val="tx1"/>
                          </a:solidFill>
                          <a:latin typeface="Arial" panose="020B0604020202020204" pitchFamily="34" charset="0"/>
                          <a:cs typeface="Arial" panose="020B0604020202020204" pitchFamily="34" charset="0"/>
                        </a:rPr>
                        <a:t> 1.8.2</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April 2015:    Changes to tagging and Curtailment</a:t>
                      </a:r>
                      <a:r>
                        <a:rPr lang="en-US" sz="1400" baseline="0" dirty="0" smtClean="0">
                          <a:solidFill>
                            <a:schemeClr val="tx1"/>
                          </a:solidFill>
                          <a:latin typeface="Arial" panose="020B0604020202020204" pitchFamily="34" charset="0"/>
                          <a:cs typeface="Arial" panose="020B0604020202020204" pitchFamily="34" charset="0"/>
                        </a:rPr>
                        <a:t> Manager to manage overlapping Reliability Limits from different TP’s.</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322262">
                <a:tc>
                  <a:txBody>
                    <a:bodyPr/>
                    <a:lstStyle/>
                    <a:p>
                      <a:pPr algn="ctr"/>
                      <a:r>
                        <a:rPr lang="en-US" sz="1400" dirty="0" smtClean="0">
                          <a:solidFill>
                            <a:schemeClr val="tx1"/>
                          </a:solidFill>
                          <a:latin typeface="Arial" panose="020B0604020202020204" pitchFamily="34" charset="0"/>
                          <a:cs typeface="Arial" panose="020B0604020202020204" pitchFamily="34" charset="0"/>
                        </a:rPr>
                        <a:t>SAMTS </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May 2015:  Enables</a:t>
                      </a:r>
                      <a:r>
                        <a:rPr lang="en-US" sz="1400" baseline="0" dirty="0" smtClean="0">
                          <a:solidFill>
                            <a:schemeClr val="tx1"/>
                          </a:solidFill>
                          <a:latin typeface="Arial" panose="020B0604020202020204" pitchFamily="34" charset="0"/>
                          <a:cs typeface="Arial" panose="020B0604020202020204" pitchFamily="34" charset="0"/>
                        </a:rPr>
                        <a:t> customers to coordinate transmission requests across multiple TP’s per FERC Order 676-H.    </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322262">
                <a:tc>
                  <a:txBody>
                    <a:bodyPr/>
                    <a:lstStyle/>
                    <a:p>
                      <a:pPr algn="ctr"/>
                      <a:r>
                        <a:rPr lang="en-US" sz="1400" dirty="0" smtClean="0">
                          <a:solidFill>
                            <a:schemeClr val="tx1"/>
                          </a:solidFill>
                          <a:latin typeface="Arial" panose="020B0604020202020204" pitchFamily="34" charset="0"/>
                          <a:cs typeface="Arial" panose="020B0604020202020204" pitchFamily="34" charset="0"/>
                        </a:rPr>
                        <a:t>Rollover Rights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May</a:t>
                      </a:r>
                      <a:r>
                        <a:rPr lang="en-US" sz="1400" baseline="0" dirty="0" smtClean="0">
                          <a:solidFill>
                            <a:schemeClr val="tx1"/>
                          </a:solidFill>
                          <a:latin typeface="Arial" panose="020B0604020202020204" pitchFamily="34" charset="0"/>
                          <a:cs typeface="Arial" panose="020B0604020202020204" pitchFamily="34" charset="0"/>
                        </a:rPr>
                        <a:t> </a:t>
                      </a:r>
                      <a:r>
                        <a:rPr lang="en-US" sz="1400" dirty="0" smtClean="0">
                          <a:solidFill>
                            <a:schemeClr val="tx1"/>
                          </a:solidFill>
                          <a:latin typeface="Arial" panose="020B0604020202020204" pitchFamily="34" charset="0"/>
                          <a:cs typeface="Arial" panose="020B0604020202020204" pitchFamily="34" charset="0"/>
                        </a:rPr>
                        <a:t>2015:  Grants Rollover Rights</a:t>
                      </a:r>
                      <a:r>
                        <a:rPr lang="en-US" sz="1400" baseline="0" dirty="0" smtClean="0">
                          <a:solidFill>
                            <a:schemeClr val="tx1"/>
                          </a:solidFill>
                          <a:latin typeface="Arial" panose="020B0604020202020204" pitchFamily="34" charset="0"/>
                          <a:cs typeface="Arial" panose="020B0604020202020204" pitchFamily="34" charset="0"/>
                        </a:rPr>
                        <a:t> to firm Redirects per FERC Order 676-H.  Also allows a customer to explicitly waive such rights.</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NITS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March</a:t>
                      </a:r>
                      <a:r>
                        <a:rPr lang="en-US" sz="1400" baseline="0" dirty="0" smtClean="0">
                          <a:solidFill>
                            <a:schemeClr val="tx1"/>
                          </a:solidFill>
                          <a:latin typeface="Arial" panose="020B0604020202020204" pitchFamily="34" charset="0"/>
                          <a:cs typeface="Arial" panose="020B0604020202020204" pitchFamily="34" charset="0"/>
                        </a:rPr>
                        <a:t> </a:t>
                      </a:r>
                      <a:r>
                        <a:rPr lang="en-US" sz="1400" dirty="0" smtClean="0">
                          <a:solidFill>
                            <a:schemeClr val="tx1"/>
                          </a:solidFill>
                          <a:latin typeface="Arial" panose="020B0604020202020204" pitchFamily="34" charset="0"/>
                          <a:cs typeface="Arial" panose="020B0604020202020204" pitchFamily="34" charset="0"/>
                        </a:rPr>
                        <a:t>2017:</a:t>
                      </a:r>
                      <a:r>
                        <a:rPr lang="en-US" sz="1400" baseline="0" dirty="0" smtClean="0">
                          <a:solidFill>
                            <a:schemeClr val="tx1"/>
                          </a:solidFill>
                          <a:latin typeface="Arial" panose="020B0604020202020204" pitchFamily="34" charset="0"/>
                          <a:cs typeface="Arial" panose="020B0604020202020204" pitchFamily="34" charset="0"/>
                        </a:rPr>
                        <a:t>  Implementation of wide-ranging standards for Network Integration Transmission Service.</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4"/>
                  </a:ext>
                </a:extLst>
              </a:tr>
              <a:tr h="370840">
                <a:tc>
                  <a:txBody>
                    <a:bodyPr/>
                    <a:lstStyle/>
                    <a:p>
                      <a:pPr algn="ctr"/>
                      <a:r>
                        <a:rPr lang="en-US" sz="1400" dirty="0" err="1" smtClean="0">
                          <a:solidFill>
                            <a:schemeClr val="tx1"/>
                          </a:solidFill>
                          <a:latin typeface="Arial" panose="020B0604020202020204" pitchFamily="34" charset="0"/>
                          <a:cs typeface="Arial" panose="020B0604020202020204" pitchFamily="34" charset="0"/>
                        </a:rPr>
                        <a:t>eTag</a:t>
                      </a:r>
                      <a:r>
                        <a:rPr lang="en-US" sz="1400" baseline="0" dirty="0" smtClean="0">
                          <a:solidFill>
                            <a:schemeClr val="tx1"/>
                          </a:solidFill>
                          <a:latin typeface="Arial" panose="020B0604020202020204" pitchFamily="34" charset="0"/>
                          <a:cs typeface="Arial" panose="020B0604020202020204" pitchFamily="34" charset="0"/>
                        </a:rPr>
                        <a:t> 1.8.3</a:t>
                      </a:r>
                      <a:endParaRPr lang="en-US" sz="1400" dirty="0" smtClean="0">
                        <a:solidFill>
                          <a:schemeClr val="tx1"/>
                        </a:solidFill>
                        <a:latin typeface="Arial" panose="020B0604020202020204" pitchFamily="34" charset="0"/>
                        <a:cs typeface="Arial" panose="020B0604020202020204" pitchFamily="34" charset="0"/>
                      </a:endParaRPr>
                    </a:p>
                  </a:txBody>
                  <a:tcPr anchor="ctr">
                    <a:solidFill>
                      <a:srgbClr val="CCFFCC"/>
                    </a:solidFill>
                  </a:tcPr>
                </a:tc>
                <a:tc>
                  <a:txBody>
                    <a:bodyPr/>
                    <a:lstStyle/>
                    <a:p>
                      <a:pPr marL="0" indent="0" algn="ctr">
                        <a:buFontTx/>
                        <a:buNone/>
                      </a:pPr>
                      <a:r>
                        <a:rPr lang="en-US" sz="1400" dirty="0" smtClean="0">
                          <a:solidFill>
                            <a:schemeClr val="tx1"/>
                          </a:solidFill>
                          <a:latin typeface="Arial" panose="020B0604020202020204" pitchFamily="34" charset="0"/>
                          <a:cs typeface="Arial" panose="020B0604020202020204" pitchFamily="34" charset="0"/>
                        </a:rPr>
                        <a:t>CISS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baseline="0" dirty="0" smtClean="0">
                          <a:solidFill>
                            <a:schemeClr val="tx1"/>
                          </a:solidFill>
                          <a:latin typeface="Arial" panose="020B0604020202020204" pitchFamily="34" charset="0"/>
                          <a:cs typeface="Arial" panose="020B0604020202020204" pitchFamily="34" charset="0"/>
                        </a:rPr>
                        <a:t>Oct 2017:   Functional Specification approved to split Market Operator out as a new role, separate from TP and BA.    Implemented industry-wide on 10/10/17.  </a:t>
                      </a:r>
                      <a:r>
                        <a:rPr lang="en-US" sz="1400" baseline="0" dirty="0" err="1" smtClean="0">
                          <a:solidFill>
                            <a:schemeClr val="tx1"/>
                          </a:solidFill>
                          <a:latin typeface="Arial" panose="020B0604020202020204" pitchFamily="34" charset="0"/>
                          <a:cs typeface="Arial" panose="020B0604020202020204" pitchFamily="34" charset="0"/>
                        </a:rPr>
                        <a:t>eTag</a:t>
                      </a:r>
                      <a:r>
                        <a:rPr lang="en-US" sz="1400" baseline="0" dirty="0" smtClean="0">
                          <a:solidFill>
                            <a:schemeClr val="tx1"/>
                          </a:solidFill>
                          <a:latin typeface="Arial" panose="020B0604020202020204" pitchFamily="34" charset="0"/>
                          <a:cs typeface="Arial" panose="020B0604020202020204" pitchFamily="34" charset="0"/>
                        </a:rPr>
                        <a:t> 1.8.2 retired on 11/07/17.</a:t>
                      </a:r>
                    </a:p>
                  </a:txBody>
                  <a:tcPr anchor="ctr"/>
                </a:tc>
                <a:extLst>
                  <a:ext uri="{0D108BD9-81ED-4DB2-BD59-A6C34878D82A}">
                    <a16:rowId xmlns:a16="http://schemas.microsoft.com/office/drawing/2014/main" val="10005"/>
                  </a:ext>
                </a:extLst>
              </a:tr>
            </a:tbl>
          </a:graphicData>
        </a:graphic>
      </p:graphicFrame>
      <p:grpSp>
        <p:nvGrpSpPr>
          <p:cNvPr id="6" name="Group 5"/>
          <p:cNvGrpSpPr/>
          <p:nvPr/>
        </p:nvGrpSpPr>
        <p:grpSpPr>
          <a:xfrm>
            <a:off x="15753" y="440293"/>
            <a:ext cx="304800" cy="369332"/>
            <a:chOff x="5203764" y="4777859"/>
            <a:chExt cx="304800" cy="369332"/>
          </a:xfrm>
        </p:grpSpPr>
        <p:sp>
          <p:nvSpPr>
            <p:cNvPr id="7" name="Oval 6"/>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206878" y="4777859"/>
              <a:ext cx="301686" cy="369332"/>
            </a:xfrm>
            <a:prstGeom prst="rect">
              <a:avLst/>
            </a:prstGeom>
            <a:noFill/>
          </p:spPr>
          <p:txBody>
            <a:bodyPr wrap="none" rtlCol="0">
              <a:spAutoFit/>
            </a:bodyPr>
            <a:lstStyle/>
            <a:p>
              <a:r>
                <a:rPr lang="en-US" dirty="0"/>
                <a:t>9</a:t>
              </a:r>
            </a:p>
          </p:txBody>
        </p:sp>
      </p:grpSp>
    </p:spTree>
    <p:extLst>
      <p:ext uri="{BB962C8B-B14F-4D97-AF65-F5344CB8AC3E}">
        <p14:creationId xmlns:p14="http://schemas.microsoft.com/office/powerpoint/2010/main" val="16379681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34</a:t>
            </a:fld>
            <a:endParaRPr lang="en-US" dirty="0"/>
          </a:p>
        </p:txBody>
      </p:sp>
      <p:sp>
        <p:nvSpPr>
          <p:cNvPr id="6" name="Title 2"/>
          <p:cNvSpPr>
            <a:spLocks noGrp="1"/>
          </p:cNvSpPr>
          <p:nvPr>
            <p:ph type="title"/>
          </p:nvPr>
        </p:nvSpPr>
        <p:spPr>
          <a:xfrm>
            <a:off x="228600" y="609600"/>
            <a:ext cx="8763000" cy="591431"/>
          </a:xfrm>
        </p:spPr>
        <p:txBody>
          <a:bodyPr/>
          <a:lstStyle/>
          <a:p>
            <a:r>
              <a:rPr lang="en-US" sz="2800" dirty="0" smtClean="0"/>
              <a:t>Executive Committee Rejected</a:t>
            </a:r>
            <a:endParaRPr lang="en-US" sz="2800" dirty="0"/>
          </a:p>
        </p:txBody>
      </p:sp>
      <p:sp>
        <p:nvSpPr>
          <p:cNvPr id="7" name="TextBox 6"/>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NAESB is not always successful…</a:t>
            </a:r>
            <a:endParaRPr lang="en-US"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188085028"/>
              </p:ext>
            </p:extLst>
          </p:nvPr>
        </p:nvGraphicFramePr>
        <p:xfrm>
          <a:off x="228600" y="1455738"/>
          <a:ext cx="8686801" cy="1742440"/>
        </p:xfrm>
        <a:graphic>
          <a:graphicData uri="http://schemas.openxmlformats.org/drawingml/2006/table">
            <a:tbl>
              <a:tblPr firstRow="1">
                <a:tableStyleId>{E8B1032C-EA38-4F05-BA0D-38AFFFC7BED3}</a:tableStyleId>
              </a:tblPr>
              <a:tblGrid>
                <a:gridCol w="1219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8001">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Sub</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Competition</a:t>
                      </a:r>
                      <a:r>
                        <a:rPr lang="en-US" sz="1400" baseline="0" dirty="0" smtClean="0">
                          <a:solidFill>
                            <a:schemeClr val="tx1"/>
                          </a:solidFill>
                          <a:latin typeface="Arial" panose="020B0604020202020204" pitchFamily="34" charset="0"/>
                          <a:cs typeface="Arial" panose="020B0604020202020204" pitchFamily="34" charset="0"/>
                        </a:rPr>
                        <a:t> for Rollover</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r>
                        <a:rPr lang="en-US" sz="1400" dirty="0" smtClean="0">
                          <a:solidFill>
                            <a:schemeClr val="tx1"/>
                          </a:solidFill>
                          <a:latin typeface="Arial" panose="020B0604020202020204" pitchFamily="34" charset="0"/>
                          <a:cs typeface="Arial" panose="020B0604020202020204" pitchFamily="34" charset="0"/>
                        </a:rPr>
                        <a:t>NAESB</a:t>
                      </a:r>
                      <a:r>
                        <a:rPr lang="en-US" sz="1400" baseline="0" dirty="0" smtClean="0">
                          <a:solidFill>
                            <a:schemeClr val="tx1"/>
                          </a:solidFill>
                          <a:latin typeface="Arial" panose="020B0604020202020204" pitchFamily="34" charset="0"/>
                          <a:cs typeface="Arial" panose="020B0604020202020204" pitchFamily="34" charset="0"/>
                        </a:rPr>
                        <a:t> has twice attempted to pass standards on how competition for Long-term Rollover Rights will occur.  Both attempts failed.  Fundamental disagreement at the EC level on whether a unified standard is necessary or even desired.</a:t>
                      </a:r>
                    </a:p>
                    <a:p>
                      <a:endParaRPr lang="en-US" sz="1400" baseline="0" dirty="0" smtClean="0">
                        <a:solidFill>
                          <a:schemeClr val="tx1"/>
                        </a:solidFill>
                        <a:latin typeface="Arial" panose="020B0604020202020204" pitchFamily="34" charset="0"/>
                        <a:cs typeface="Arial" panose="020B0604020202020204" pitchFamily="34" charset="0"/>
                      </a:endParaRPr>
                    </a:p>
                    <a:p>
                      <a:r>
                        <a:rPr lang="en-US" sz="1400" baseline="0" dirty="0" smtClean="0">
                          <a:solidFill>
                            <a:schemeClr val="tx1"/>
                          </a:solidFill>
                          <a:latin typeface="Arial" panose="020B0604020202020204" pitchFamily="34" charset="0"/>
                          <a:cs typeface="Arial" panose="020B0604020202020204" pitchFamily="34" charset="0"/>
                        </a:rPr>
                        <a:t>BPA is working with Southern Company to see if there is a way forward in support of a 3</a:t>
                      </a:r>
                      <a:r>
                        <a:rPr lang="en-US" sz="1400" baseline="30000" dirty="0" smtClean="0">
                          <a:solidFill>
                            <a:schemeClr val="tx1"/>
                          </a:solidFill>
                          <a:latin typeface="Arial" panose="020B0604020202020204" pitchFamily="34" charset="0"/>
                          <a:cs typeface="Arial" panose="020B0604020202020204" pitchFamily="34" charset="0"/>
                        </a:rPr>
                        <a:t>rd</a:t>
                      </a:r>
                      <a:r>
                        <a:rPr lang="en-US" sz="1400" baseline="0" dirty="0" smtClean="0">
                          <a:solidFill>
                            <a:schemeClr val="tx1"/>
                          </a:solidFill>
                          <a:latin typeface="Arial" panose="020B0604020202020204" pitchFamily="34" charset="0"/>
                          <a:cs typeface="Arial" panose="020B0604020202020204" pitchFamily="34" charset="0"/>
                        </a:rPr>
                        <a:t> attempt at standards.</a:t>
                      </a:r>
                      <a:endParaRPr lang="en-US"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6800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09600"/>
            <a:ext cx="8763000" cy="591431"/>
          </a:xfrm>
        </p:spPr>
        <p:txBody>
          <a:bodyPr/>
          <a:lstStyle/>
          <a:p>
            <a:r>
              <a:rPr lang="en-US" sz="2800" dirty="0" smtClean="0"/>
              <a:t>Subcommittee Development Backlog</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4</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Not started from 2023 Annual Plan.</a:t>
            </a:r>
            <a:endParaRPr lang="en-US" dirty="0"/>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176611100"/>
              </p:ext>
            </p:extLst>
          </p:nvPr>
        </p:nvGraphicFramePr>
        <p:xfrm>
          <a:off x="228600" y="1455738"/>
          <a:ext cx="8686801" cy="3223135"/>
        </p:xfrm>
        <a:graphic>
          <a:graphicData uri="http://schemas.openxmlformats.org/drawingml/2006/table">
            <a:tbl>
              <a:tblPr firstRow="1">
                <a:tableStyleId>{E8B1032C-EA38-4F05-BA0D-38AFFFC7BED3}</a:tableStyleId>
              </a:tblPr>
              <a:tblGrid>
                <a:gridCol w="1219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8001">
                  <a:extLst>
                    <a:ext uri="{9D8B030D-6E8A-4147-A177-3AD203B41FA5}">
                      <a16:colId xmlns:a16="http://schemas.microsoft.com/office/drawing/2014/main" val="20002"/>
                    </a:ext>
                  </a:extLst>
                </a:gridCol>
              </a:tblGrid>
              <a:tr h="358015">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Sub</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58015">
                <a:tc>
                  <a:txBody>
                    <a:bodyPr/>
                    <a:lstStyle/>
                    <a:p>
                      <a:pPr algn="ctr"/>
                      <a:r>
                        <a:rPr lang="en-US" sz="1400" dirty="0" smtClean="0">
                          <a:solidFill>
                            <a:schemeClr val="tx1"/>
                          </a:solidFill>
                          <a:latin typeface="Arial" panose="020B0604020202020204" pitchFamily="34" charset="0"/>
                          <a:cs typeface="Arial" panose="020B0604020202020204" pitchFamily="34" charset="0"/>
                        </a:rPr>
                        <a:t>DLT</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WEQ</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Evaluate whether Distributed Ledger Technology (DLT) can be</a:t>
                      </a:r>
                      <a:r>
                        <a:rPr lang="en-US" sz="1400" baseline="0" dirty="0" smtClean="0">
                          <a:solidFill>
                            <a:schemeClr val="tx1"/>
                          </a:solidFill>
                          <a:latin typeface="Arial" panose="020B0604020202020204" pitchFamily="34" charset="0"/>
                          <a:cs typeface="Arial" panose="020B0604020202020204" pitchFamily="34" charset="0"/>
                        </a:rPr>
                        <a:t> used to streamline Power accounting functions.   This will be an exploratory scoping effort, rather than a standards development effort.   (API 4a)</a:t>
                      </a: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633956221"/>
                  </a:ext>
                </a:extLst>
              </a:tr>
              <a:tr h="358015">
                <a:tc>
                  <a:txBody>
                    <a:bodyPr/>
                    <a:lstStyle/>
                    <a:p>
                      <a:pPr algn="ctr"/>
                      <a:r>
                        <a:rPr lang="en-US" sz="1400" dirty="0" smtClean="0">
                          <a:solidFill>
                            <a:schemeClr val="tx1"/>
                          </a:solidFill>
                          <a:latin typeface="Arial" panose="020B0604020202020204" pitchFamily="34" charset="0"/>
                          <a:cs typeface="Arial" panose="020B0604020202020204" pitchFamily="34" charset="0"/>
                        </a:rPr>
                        <a:t>ATC</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EFEC6"/>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Placeholder</a:t>
                      </a:r>
                      <a:r>
                        <a:rPr lang="en-US" sz="1400" baseline="0" dirty="0" smtClean="0">
                          <a:solidFill>
                            <a:schemeClr val="tx1"/>
                          </a:solidFill>
                          <a:latin typeface="Arial" panose="020B0604020202020204" pitchFamily="34" charset="0"/>
                          <a:cs typeface="Arial" panose="020B0604020202020204" pitchFamily="34" charset="0"/>
                        </a:rPr>
                        <a:t> to revise ATC Modeling standards per FERC guidance.  (API 1a)</a:t>
                      </a: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62335492"/>
                  </a:ext>
                </a:extLst>
              </a:tr>
              <a:tr h="358015">
                <a:tc>
                  <a:txBody>
                    <a:bodyPr/>
                    <a:lstStyle/>
                    <a:p>
                      <a:pPr algn="ctr"/>
                      <a:r>
                        <a:rPr lang="en-US" sz="1400" dirty="0" smtClean="0">
                          <a:solidFill>
                            <a:schemeClr val="tx1"/>
                          </a:solidFill>
                          <a:latin typeface="Arial" panose="020B0604020202020204" pitchFamily="34" charset="0"/>
                          <a:cs typeface="Arial" panose="020B0604020202020204" pitchFamily="34" charset="0"/>
                        </a:rPr>
                        <a:t>Order 881</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EFEC6"/>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Update ATC Modeling standards as needed for ambient-adjusted line ratings required under FERC Order 881.  (API 6ai)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 The change here may be to the determination of TTC.</a:t>
                      </a:r>
                    </a:p>
                  </a:txBody>
                  <a:tcPr anchor="ctr"/>
                </a:tc>
                <a:extLst>
                  <a:ext uri="{0D108BD9-81ED-4DB2-BD59-A6C34878D82A}">
                    <a16:rowId xmlns:a16="http://schemas.microsoft.com/office/drawing/2014/main" val="1969431276"/>
                  </a:ext>
                </a:extLst>
              </a:tr>
              <a:tr h="358015">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EFEC6"/>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Review</a:t>
                      </a:r>
                      <a:r>
                        <a:rPr lang="en-US" sz="1400" baseline="0" dirty="0" smtClean="0">
                          <a:solidFill>
                            <a:schemeClr val="tx1"/>
                          </a:solidFill>
                          <a:latin typeface="Arial" panose="020B0604020202020204" pitchFamily="34" charset="0"/>
                          <a:cs typeface="Arial" panose="020B0604020202020204" pitchFamily="34" charset="0"/>
                        </a:rPr>
                        <a:t> OASIS standards for modifications that may be necessary following implementation of v003.3 standards.   (API 2a)</a:t>
                      </a: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880564029"/>
                  </a:ext>
                </a:extLst>
              </a:tr>
              <a:tr h="358015">
                <a:tc>
                  <a:txBody>
                    <a:bodyPr/>
                    <a:lstStyle/>
                    <a:p>
                      <a:pPr algn="ctr"/>
                      <a:r>
                        <a:rPr lang="en-US" sz="1400" dirty="0" smtClean="0">
                          <a:solidFill>
                            <a:schemeClr val="tx1"/>
                          </a:solidFill>
                          <a:latin typeface="Arial" panose="020B0604020202020204" pitchFamily="34" charset="0"/>
                          <a:cs typeface="Arial" panose="020B0604020202020204" pitchFamily="34" charset="0"/>
                        </a:rPr>
                        <a:t>DER</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EFEC6"/>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Evaluate whether</a:t>
                      </a:r>
                      <a:r>
                        <a:rPr lang="en-US" sz="1400" baseline="0" dirty="0" smtClean="0">
                          <a:solidFill>
                            <a:schemeClr val="tx1"/>
                          </a:solidFill>
                          <a:latin typeface="Arial" panose="020B0604020202020204" pitchFamily="34" charset="0"/>
                          <a:cs typeface="Arial" panose="020B0604020202020204" pitchFamily="34" charset="0"/>
                        </a:rPr>
                        <a:t> cybersecurity protections are needed to secure communication for distributed energy resources.  (API 3d)</a:t>
                      </a: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9404742"/>
                  </a:ext>
                </a:extLst>
              </a:tr>
            </a:tbl>
          </a:graphicData>
        </a:graphic>
      </p:graphicFrame>
      <p:grpSp>
        <p:nvGrpSpPr>
          <p:cNvPr id="2" name="Group 1"/>
          <p:cNvGrpSpPr/>
          <p:nvPr/>
        </p:nvGrpSpPr>
        <p:grpSpPr>
          <a:xfrm>
            <a:off x="15753" y="440293"/>
            <a:ext cx="304800" cy="369332"/>
            <a:chOff x="5203764" y="4777859"/>
            <a:chExt cx="304800" cy="369332"/>
          </a:xfrm>
        </p:grpSpPr>
        <p:sp>
          <p:nvSpPr>
            <p:cNvPr id="16" name="Oval 15"/>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206878" y="4777859"/>
              <a:ext cx="301686" cy="369332"/>
            </a:xfrm>
            <a:prstGeom prst="rect">
              <a:avLst/>
            </a:prstGeom>
            <a:noFill/>
          </p:spPr>
          <p:txBody>
            <a:bodyPr wrap="none" rtlCol="0">
              <a:spAutoFit/>
            </a:bodyPr>
            <a:lstStyle/>
            <a:p>
              <a:r>
                <a:rPr lang="en-US" dirty="0" smtClean="0"/>
                <a:t>1</a:t>
              </a:r>
              <a:endParaRPr lang="en-US" dirty="0"/>
            </a:p>
          </p:txBody>
        </p:sp>
      </p:grpSp>
      <p:graphicFrame>
        <p:nvGraphicFramePr>
          <p:cNvPr id="10" name="Content Placeholder 3"/>
          <p:cNvGraphicFramePr>
            <a:graphicFrameLocks/>
          </p:cNvGraphicFramePr>
          <p:nvPr>
            <p:extLst>
              <p:ext uri="{D42A27DB-BD31-4B8C-83A1-F6EECF244321}">
                <p14:modId xmlns:p14="http://schemas.microsoft.com/office/powerpoint/2010/main" val="529405387"/>
              </p:ext>
            </p:extLst>
          </p:nvPr>
        </p:nvGraphicFramePr>
        <p:xfrm>
          <a:off x="168153" y="6416675"/>
          <a:ext cx="5730877" cy="304800"/>
        </p:xfrm>
        <a:graphic>
          <a:graphicData uri="http://schemas.openxmlformats.org/drawingml/2006/table">
            <a:tbl>
              <a:tblPr firstRow="1">
                <a:tableStyleId>{E8B1032C-EA38-4F05-BA0D-38AFFFC7BED3}</a:tableStyleId>
              </a:tblPr>
              <a:tblGrid>
                <a:gridCol w="1103742">
                  <a:extLst>
                    <a:ext uri="{9D8B030D-6E8A-4147-A177-3AD203B41FA5}">
                      <a16:colId xmlns:a16="http://schemas.microsoft.com/office/drawing/2014/main" val="20000"/>
                    </a:ext>
                  </a:extLst>
                </a:gridCol>
                <a:gridCol w="1531937">
                  <a:extLst>
                    <a:ext uri="{9D8B030D-6E8A-4147-A177-3AD203B41FA5}">
                      <a16:colId xmlns:a16="http://schemas.microsoft.com/office/drawing/2014/main" val="20001"/>
                    </a:ext>
                  </a:extLst>
                </a:gridCol>
                <a:gridCol w="1547599">
                  <a:extLst>
                    <a:ext uri="{9D8B030D-6E8A-4147-A177-3AD203B41FA5}">
                      <a16:colId xmlns:a16="http://schemas.microsoft.com/office/drawing/2014/main" val="20002"/>
                    </a:ext>
                  </a:extLst>
                </a:gridCol>
                <a:gridCol w="1547599">
                  <a:extLst>
                    <a:ext uri="{9D8B030D-6E8A-4147-A177-3AD203B41FA5}">
                      <a16:colId xmlns:a16="http://schemas.microsoft.com/office/drawing/2014/main" val="631769573"/>
                    </a:ext>
                  </a:extLst>
                </a:gridCol>
              </a:tblGrid>
              <a:tr h="129415">
                <a:tc>
                  <a:txBody>
                    <a:bodyPr/>
                    <a:lstStyle/>
                    <a:p>
                      <a:r>
                        <a:rPr lang="en-US" sz="1400" dirty="0" smtClean="0">
                          <a:latin typeface="Arial" panose="020B0604020202020204" pitchFamily="34" charset="0"/>
                          <a:cs typeface="Arial" panose="020B0604020202020204" pitchFamily="34" charset="0"/>
                        </a:rPr>
                        <a:t>Legend</a:t>
                      </a:r>
                      <a:endParaRPr lang="en-US" sz="1400" dirty="0">
                        <a:latin typeface="Arial" panose="020B0604020202020204" pitchFamily="34" charset="0"/>
                        <a:cs typeface="Arial" panose="020B0604020202020204" pitchFamily="34" charset="0"/>
                      </a:endParaRPr>
                    </a:p>
                  </a:txBody>
                  <a:tcPr anchor="ctr">
                    <a:noFill/>
                  </a:tcPr>
                </a:tc>
                <a:tc>
                  <a:txBody>
                    <a:bodyPr/>
                    <a:lstStyle/>
                    <a:p>
                      <a:r>
                        <a:rPr lang="en-US" sz="1400" dirty="0" smtClean="0">
                          <a:latin typeface="Arial" panose="020B0604020202020204" pitchFamily="34" charset="0"/>
                          <a:cs typeface="Arial" panose="020B0604020202020204" pitchFamily="34" charset="0"/>
                        </a:rPr>
                        <a:t>Status Change</a:t>
                      </a:r>
                      <a:endParaRPr lang="en-US" sz="1400" dirty="0">
                        <a:latin typeface="Arial" panose="020B0604020202020204" pitchFamily="34" charset="0"/>
                        <a:cs typeface="Arial" panose="020B0604020202020204" pitchFamily="34" charset="0"/>
                      </a:endParaRPr>
                    </a:p>
                  </a:txBody>
                  <a:tcPr anchor="ctr">
                    <a:solidFill>
                      <a:srgbClr val="FFFFCC"/>
                    </a:solidFill>
                  </a:tcPr>
                </a:tc>
                <a:tc>
                  <a:txBody>
                    <a:bodyPr/>
                    <a:lstStyle/>
                    <a:p>
                      <a:r>
                        <a:rPr lang="en-US" sz="1400" dirty="0" smtClean="0">
                          <a:latin typeface="Arial" panose="020B0604020202020204" pitchFamily="34" charset="0"/>
                          <a:cs typeface="Arial" panose="020B0604020202020204" pitchFamily="34" charset="0"/>
                        </a:rPr>
                        <a:t>N/A for West</a:t>
                      </a:r>
                      <a:endParaRPr lang="en-US" sz="1400"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r>
                        <a:rPr lang="en-US" sz="1400" dirty="0" smtClean="0">
                          <a:latin typeface="Arial" panose="020B0604020202020204" pitchFamily="34" charset="0"/>
                          <a:cs typeface="Arial" panose="020B0604020202020204" pitchFamily="34" charset="0"/>
                        </a:rPr>
                        <a:t>Implemented</a:t>
                      </a:r>
                      <a:endParaRPr lang="en-US" sz="1400" dirty="0">
                        <a:latin typeface="Arial" panose="020B0604020202020204" pitchFamily="34" charset="0"/>
                        <a:cs typeface="Arial" panose="020B0604020202020204" pitchFamily="34" charset="0"/>
                      </a:endParaRPr>
                    </a:p>
                  </a:txBody>
                  <a:tcPr anchor="ctr">
                    <a:solidFill>
                      <a:srgbClr val="CCFFCC"/>
                    </a:solidFill>
                  </a:tcPr>
                </a:tc>
                <a:extLst>
                  <a:ext uri="{0D108BD9-81ED-4DB2-BD59-A6C34878D82A}">
                    <a16:rowId xmlns:a16="http://schemas.microsoft.com/office/drawing/2014/main" val="633956221"/>
                  </a:ext>
                </a:extLst>
              </a:tr>
            </a:tbl>
          </a:graphicData>
        </a:graphic>
      </p:graphicFrame>
    </p:spTree>
    <p:extLst>
      <p:ext uri="{BB962C8B-B14F-4D97-AF65-F5344CB8AC3E}">
        <p14:creationId xmlns:p14="http://schemas.microsoft.com/office/powerpoint/2010/main" val="335008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34034673"/>
              </p:ext>
            </p:extLst>
          </p:nvPr>
        </p:nvGraphicFramePr>
        <p:xfrm>
          <a:off x="228600" y="1455738"/>
          <a:ext cx="8686799" cy="2352040"/>
        </p:xfrm>
        <a:graphic>
          <a:graphicData uri="http://schemas.openxmlformats.org/drawingml/2006/table">
            <a:tbl>
              <a:tblPr firstRow="1">
                <a:tableStyleId>{E8B1032C-EA38-4F05-BA0D-38AFFFC7BED3}</a:tableStyleId>
              </a:tblPr>
              <a:tblGrid>
                <a:gridCol w="1162800">
                  <a:extLst>
                    <a:ext uri="{9D8B030D-6E8A-4147-A177-3AD203B41FA5}">
                      <a16:colId xmlns:a16="http://schemas.microsoft.com/office/drawing/2014/main" val="20000"/>
                    </a:ext>
                  </a:extLst>
                </a:gridCol>
                <a:gridCol w="666000">
                  <a:extLst>
                    <a:ext uri="{9D8B030D-6E8A-4147-A177-3AD203B41FA5}">
                      <a16:colId xmlns:a16="http://schemas.microsoft.com/office/drawing/2014/main" val="20001"/>
                    </a:ext>
                  </a:extLst>
                </a:gridCol>
                <a:gridCol w="68579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Battery Storage</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Develop</a:t>
                      </a:r>
                      <a:r>
                        <a:rPr lang="en-US" sz="1400" baseline="0" dirty="0" smtClean="0">
                          <a:solidFill>
                            <a:schemeClr val="tx1"/>
                          </a:solidFill>
                          <a:latin typeface="Arial" panose="020B0604020202020204" pitchFamily="34" charset="0"/>
                          <a:cs typeface="Arial" panose="020B0604020202020204" pitchFamily="34" charset="0"/>
                        </a:rPr>
                        <a:t> standards for energy storage and distributed energy resources:  industry registry, information reporting requirements, and performance metrics.  (API 5abc)</a:t>
                      </a:r>
                    </a:p>
                  </a:txBody>
                  <a:tcPr anchor="ctr"/>
                </a:tc>
                <a:extLst>
                  <a:ext uri="{0D108BD9-81ED-4DB2-BD59-A6C34878D82A}">
                    <a16:rowId xmlns:a16="http://schemas.microsoft.com/office/drawing/2014/main" val="1645637511"/>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Grid Service Definitions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Define a common list of standardized, technology-neutral definitions for grid services.  Effort requested by DOE as part of a larger grid-modernization program.  (API 5d)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Due for vote at the Business Practice Subcommittee on 02/15/23.</a:t>
                      </a:r>
                    </a:p>
                  </a:txBody>
                  <a:tcPr anchor="ctr"/>
                </a:tc>
                <a:extLst>
                  <a:ext uri="{0D108BD9-81ED-4DB2-BD59-A6C34878D82A}">
                    <a16:rowId xmlns:a16="http://schemas.microsoft.com/office/drawing/2014/main" val="3999730386"/>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Order 881</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Update OASIS standards as needed for ambient-adjusted line ratings required under FERC Order 881.  (API 6aii)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NO ACTON vote due at the OASIS Subcommittee on 02/14/23.</a:t>
                      </a:r>
                    </a:p>
                  </a:txBody>
                  <a:tcPr anchor="ctr"/>
                </a:tc>
                <a:extLst>
                  <a:ext uri="{0D108BD9-81ED-4DB2-BD59-A6C34878D82A}">
                    <a16:rowId xmlns:a16="http://schemas.microsoft.com/office/drawing/2014/main" val="2876525820"/>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Subcommittee Development In-progress</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5</a:t>
            </a:fld>
            <a:endParaRPr lang="en-US" dirty="0"/>
          </a:p>
        </p:txBody>
      </p:sp>
      <p:grpSp>
        <p:nvGrpSpPr>
          <p:cNvPr id="12" name="Group 11"/>
          <p:cNvGrpSpPr/>
          <p:nvPr/>
        </p:nvGrpSpPr>
        <p:grpSpPr>
          <a:xfrm>
            <a:off x="15753" y="440293"/>
            <a:ext cx="304800" cy="369332"/>
            <a:chOff x="5203764" y="4777859"/>
            <a:chExt cx="304800" cy="369332"/>
          </a:xfrm>
        </p:grpSpPr>
        <p:sp>
          <p:nvSpPr>
            <p:cNvPr id="13" name="Oval 12"/>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206878" y="4777859"/>
              <a:ext cx="301686" cy="369332"/>
            </a:xfrm>
            <a:prstGeom prst="rect">
              <a:avLst/>
            </a:prstGeom>
            <a:noFill/>
          </p:spPr>
          <p:txBody>
            <a:bodyPr wrap="none" rtlCol="0">
              <a:spAutoFit/>
            </a:bodyPr>
            <a:lstStyle/>
            <a:p>
              <a:r>
                <a:rPr lang="en-US" dirty="0"/>
                <a:t>2</a:t>
              </a:r>
            </a:p>
          </p:txBody>
        </p:sp>
      </p:grpSp>
    </p:spTree>
    <p:extLst>
      <p:ext uri="{BB962C8B-B14F-4D97-AF65-F5344CB8AC3E}">
        <p14:creationId xmlns:p14="http://schemas.microsoft.com/office/powerpoint/2010/main" val="946493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18618432"/>
              </p:ext>
            </p:extLst>
          </p:nvPr>
        </p:nvGraphicFramePr>
        <p:xfrm>
          <a:off x="228600" y="1455738"/>
          <a:ext cx="8686799" cy="1112520"/>
        </p:xfrm>
        <a:graphic>
          <a:graphicData uri="http://schemas.openxmlformats.org/drawingml/2006/table">
            <a:tbl>
              <a:tblPr firstRow="1">
                <a:tableStyleId>{E8B1032C-EA38-4F05-BA0D-38AFFFC7BED3}</a:tableStyleId>
              </a:tblPr>
              <a:tblGrid>
                <a:gridCol w="1162800">
                  <a:extLst>
                    <a:ext uri="{9D8B030D-6E8A-4147-A177-3AD203B41FA5}">
                      <a16:colId xmlns:a16="http://schemas.microsoft.com/office/drawing/2014/main" val="20000"/>
                    </a:ext>
                  </a:extLst>
                </a:gridCol>
                <a:gridCol w="666000">
                  <a:extLst>
                    <a:ext uri="{9D8B030D-6E8A-4147-A177-3AD203B41FA5}">
                      <a16:colId xmlns:a16="http://schemas.microsoft.com/office/drawing/2014/main" val="20001"/>
                    </a:ext>
                  </a:extLst>
                </a:gridCol>
                <a:gridCol w="68579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289536699"/>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Informal Comment</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6</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Subcommittee still actively working.</a:t>
            </a:r>
            <a:endParaRPr lang="en-US" dirty="0"/>
          </a:p>
        </p:txBody>
      </p:sp>
      <p:grpSp>
        <p:nvGrpSpPr>
          <p:cNvPr id="12" name="Group 11"/>
          <p:cNvGrpSpPr/>
          <p:nvPr/>
        </p:nvGrpSpPr>
        <p:grpSpPr>
          <a:xfrm>
            <a:off x="-37993" y="440293"/>
            <a:ext cx="412292" cy="369332"/>
            <a:chOff x="5150018" y="4777859"/>
            <a:chExt cx="412292" cy="369332"/>
          </a:xfrm>
        </p:grpSpPr>
        <p:sp>
          <p:nvSpPr>
            <p:cNvPr id="13" name="Oval 12"/>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150018" y="4777859"/>
              <a:ext cx="412292" cy="369332"/>
            </a:xfrm>
            <a:prstGeom prst="rect">
              <a:avLst/>
            </a:prstGeom>
            <a:noFill/>
          </p:spPr>
          <p:txBody>
            <a:bodyPr wrap="none" rtlCol="0">
              <a:spAutoFit/>
            </a:bodyPr>
            <a:lstStyle/>
            <a:p>
              <a:r>
                <a:rPr lang="en-US" dirty="0" smtClean="0"/>
                <a:t>2a</a:t>
              </a:r>
              <a:endParaRPr lang="en-US" dirty="0"/>
            </a:p>
          </p:txBody>
        </p:sp>
      </p:grpSp>
    </p:spTree>
    <p:extLst>
      <p:ext uri="{BB962C8B-B14F-4D97-AF65-F5344CB8AC3E}">
        <p14:creationId xmlns:p14="http://schemas.microsoft.com/office/powerpoint/2010/main" val="2181227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19070984"/>
              </p:ext>
            </p:extLst>
          </p:nvPr>
        </p:nvGraphicFramePr>
        <p:xfrm>
          <a:off x="228600" y="1455738"/>
          <a:ext cx="8686799" cy="2778760"/>
        </p:xfrm>
        <a:graphic>
          <a:graphicData uri="http://schemas.openxmlformats.org/drawingml/2006/table">
            <a:tbl>
              <a:tblPr firstRow="1">
                <a:tableStyleId>{E8B1032C-EA38-4F05-BA0D-38AFFFC7BED3}</a:tableStyleId>
              </a:tblPr>
              <a:tblGrid>
                <a:gridCol w="1162800">
                  <a:extLst>
                    <a:ext uri="{9D8B030D-6E8A-4147-A177-3AD203B41FA5}">
                      <a16:colId xmlns:a16="http://schemas.microsoft.com/office/drawing/2014/main" val="20000"/>
                    </a:ext>
                  </a:extLst>
                </a:gridCol>
                <a:gridCol w="666000">
                  <a:extLst>
                    <a:ext uri="{9D8B030D-6E8A-4147-A177-3AD203B41FA5}">
                      <a16:colId xmlns:a16="http://schemas.microsoft.com/office/drawing/2014/main" val="20001"/>
                    </a:ext>
                  </a:extLst>
                </a:gridCol>
                <a:gridCol w="68579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ACA</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Annual review of Authorized Certificate Authority (ACA) document.  (API 3a)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NO ACTION vote at the Cybersecurity Subcommittee on 02/09/23.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Out for Formal Comment until 03/10/23.</a:t>
                      </a:r>
                    </a:p>
                  </a:txBody>
                  <a:tcPr anchor="ctr"/>
                </a:tc>
                <a:extLst>
                  <a:ext uri="{0D108BD9-81ED-4DB2-BD59-A6C34878D82A}">
                    <a16:rowId xmlns:a16="http://schemas.microsoft.com/office/drawing/2014/main" val="214857258"/>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NERC</a:t>
                      </a:r>
                      <a:r>
                        <a:rPr lang="en-US" sz="1400" baseline="0" dirty="0" smtClean="0">
                          <a:solidFill>
                            <a:schemeClr val="tx1"/>
                          </a:solidFill>
                          <a:latin typeface="Arial" panose="020B0604020202020204" pitchFamily="34" charset="0"/>
                          <a:cs typeface="Arial" panose="020B0604020202020204" pitchFamily="34" charset="0"/>
                        </a:rPr>
                        <a:t> CIP</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Annual review of NERC CIP standards.  (API 3b)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NO ACTION vote at the Cybersecurity Subcommittee on 02/09/23.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Out for Formal Comment until 03/10/23.</a:t>
                      </a:r>
                    </a:p>
                  </a:txBody>
                  <a:tcPr anchor="ctr"/>
                </a:tc>
                <a:extLst>
                  <a:ext uri="{0D108BD9-81ED-4DB2-BD59-A6C34878D82A}">
                    <a16:rowId xmlns:a16="http://schemas.microsoft.com/office/drawing/2014/main" val="3729837623"/>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MFA</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CSS</a:t>
                      </a:r>
                      <a:endParaRPr lang="en-US" sz="14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Evaluate whether multi-factor authentication (MFA) should be adopted for cybersecurity standards (API 3c)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NO ACTION vote at the Cybersecurity Subcommittee on 02/09/23.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Out for Formal Comment until 03/10/23.</a:t>
                      </a:r>
                    </a:p>
                  </a:txBody>
                  <a:tcPr anchor="ctr"/>
                </a:tc>
                <a:extLst>
                  <a:ext uri="{0D108BD9-81ED-4DB2-BD59-A6C34878D82A}">
                    <a16:rowId xmlns:a16="http://schemas.microsoft.com/office/drawing/2014/main" val="3365062479"/>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a:t>
            </a:r>
            <a:r>
              <a:rPr lang="en-US" sz="2800" dirty="0"/>
              <a:t>F</a:t>
            </a:r>
            <a:r>
              <a:rPr lang="en-US" sz="2800" dirty="0" smtClean="0"/>
              <a:t>ormal Comment</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7</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Currently out for Formal Comment.</a:t>
            </a:r>
            <a:endParaRPr lang="en-US" dirty="0"/>
          </a:p>
        </p:txBody>
      </p:sp>
      <p:grpSp>
        <p:nvGrpSpPr>
          <p:cNvPr id="9" name="Group 8"/>
          <p:cNvGrpSpPr/>
          <p:nvPr/>
        </p:nvGrpSpPr>
        <p:grpSpPr>
          <a:xfrm>
            <a:off x="15753" y="440293"/>
            <a:ext cx="304800" cy="369332"/>
            <a:chOff x="5203764" y="4777859"/>
            <a:chExt cx="304800" cy="369332"/>
          </a:xfrm>
        </p:grpSpPr>
        <p:sp>
          <p:nvSpPr>
            <p:cNvPr id="10" name="Oval 9"/>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06878" y="4777859"/>
              <a:ext cx="301686" cy="369332"/>
            </a:xfrm>
            <a:prstGeom prst="rect">
              <a:avLst/>
            </a:prstGeom>
            <a:noFill/>
          </p:spPr>
          <p:txBody>
            <a:bodyPr wrap="none" rtlCol="0">
              <a:spAutoFit/>
            </a:bodyPr>
            <a:lstStyle/>
            <a:p>
              <a:r>
                <a:rPr lang="en-US" dirty="0"/>
                <a:t>3</a:t>
              </a:r>
            </a:p>
          </p:txBody>
        </p:sp>
      </p:grpSp>
    </p:spTree>
    <p:extLst>
      <p:ext uri="{BB962C8B-B14F-4D97-AF65-F5344CB8AC3E}">
        <p14:creationId xmlns:p14="http://schemas.microsoft.com/office/powerpoint/2010/main" val="4257302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5235945"/>
              </p:ext>
            </p:extLst>
          </p:nvPr>
        </p:nvGraphicFramePr>
        <p:xfrm>
          <a:off x="228600" y="1455738"/>
          <a:ext cx="8686799" cy="1854200"/>
        </p:xfrm>
        <a:graphic>
          <a:graphicData uri="http://schemas.openxmlformats.org/drawingml/2006/table">
            <a:tbl>
              <a:tblPr firstRow="1">
                <a:tableStyleId>{E8B1032C-EA38-4F05-BA0D-38AFFFC7BED3}</a:tableStyleId>
              </a:tblPr>
              <a:tblGrid>
                <a:gridCol w="1219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79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240992106"/>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62743522"/>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12837468"/>
                  </a:ext>
                </a:extLst>
              </a:tr>
              <a:tr h="370840">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92973403"/>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Pending Executive Committee</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8</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smtClean="0"/>
              <a:t>Next EC meeting is on 03/28/23.</a:t>
            </a:r>
            <a:endParaRPr lang="en-US" dirty="0"/>
          </a:p>
        </p:txBody>
      </p:sp>
      <p:grpSp>
        <p:nvGrpSpPr>
          <p:cNvPr id="10" name="Group 9"/>
          <p:cNvGrpSpPr/>
          <p:nvPr/>
        </p:nvGrpSpPr>
        <p:grpSpPr>
          <a:xfrm>
            <a:off x="15753" y="440293"/>
            <a:ext cx="304800" cy="369332"/>
            <a:chOff x="5203764" y="4777859"/>
            <a:chExt cx="304800" cy="369332"/>
          </a:xfrm>
        </p:grpSpPr>
        <p:sp>
          <p:nvSpPr>
            <p:cNvPr id="11" name="Oval 10"/>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206878" y="4777859"/>
              <a:ext cx="301686" cy="369332"/>
            </a:xfrm>
            <a:prstGeom prst="rect">
              <a:avLst/>
            </a:prstGeom>
            <a:noFill/>
          </p:spPr>
          <p:txBody>
            <a:bodyPr wrap="none" rtlCol="0">
              <a:spAutoFit/>
            </a:bodyPr>
            <a:lstStyle/>
            <a:p>
              <a:r>
                <a:rPr lang="en-US" dirty="0"/>
                <a:t>4</a:t>
              </a:r>
            </a:p>
          </p:txBody>
        </p:sp>
      </p:grpSp>
    </p:spTree>
    <p:extLst>
      <p:ext uri="{BB962C8B-B14F-4D97-AF65-F5344CB8AC3E}">
        <p14:creationId xmlns:p14="http://schemas.microsoft.com/office/powerpoint/2010/main" val="1493996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10722901"/>
              </p:ext>
            </p:extLst>
          </p:nvPr>
        </p:nvGraphicFramePr>
        <p:xfrm>
          <a:off x="228600" y="1455738"/>
          <a:ext cx="8686799" cy="5217160"/>
        </p:xfrm>
        <a:graphic>
          <a:graphicData uri="http://schemas.openxmlformats.org/drawingml/2006/table">
            <a:tbl>
              <a:tblPr firstRow="1">
                <a:tableStyleId>{E8B1032C-EA38-4F05-BA0D-38AFFFC7BED3}</a:tableStyleId>
              </a:tblPr>
              <a:tblGrid>
                <a:gridCol w="1219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7999">
                  <a:extLst>
                    <a:ext uri="{9D8B030D-6E8A-4147-A177-3AD203B41FA5}">
                      <a16:colId xmlns:a16="http://schemas.microsoft.com/office/drawing/2014/main" val="20002"/>
                    </a:ext>
                  </a:extLst>
                </a:gridCol>
              </a:tblGrid>
              <a:tr h="370840">
                <a:tc>
                  <a:txBody>
                    <a:bodyPr/>
                    <a:lstStyle/>
                    <a:p>
                      <a:pPr algn="ctr"/>
                      <a:r>
                        <a:rPr lang="en-US" b="0" dirty="0" smtClean="0">
                          <a:solidFill>
                            <a:schemeClr val="tx1"/>
                          </a:solidFill>
                          <a:latin typeface="Arial" panose="020B0604020202020204" pitchFamily="34" charset="0"/>
                          <a:cs typeface="Arial" panose="020B0604020202020204" pitchFamily="34" charset="0"/>
                        </a:rPr>
                        <a:t>Topic</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pPr algn="ctr"/>
                      <a:r>
                        <a:rPr lang="en-US" sz="1800" b="0" dirty="0" smtClean="0">
                          <a:solidFill>
                            <a:schemeClr val="tx1"/>
                          </a:solidFill>
                          <a:latin typeface="Arial" panose="020B0604020202020204" pitchFamily="34" charset="0"/>
                          <a:cs typeface="Arial" panose="020B0604020202020204" pitchFamily="34" charset="0"/>
                        </a:rPr>
                        <a:t>Sub</a:t>
                      </a:r>
                      <a:endParaRPr lang="en-US" sz="1800"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tc>
                  <a:txBody>
                    <a:bodyPr/>
                    <a:lstStyle/>
                    <a:p>
                      <a:r>
                        <a:rPr lang="en-US" b="0" dirty="0" smtClean="0">
                          <a:solidFill>
                            <a:schemeClr val="tx1"/>
                          </a:solidFill>
                          <a:latin typeface="Arial" panose="020B0604020202020204" pitchFamily="34" charset="0"/>
                          <a:cs typeface="Arial" panose="020B0604020202020204" pitchFamily="34" charset="0"/>
                        </a:rPr>
                        <a:t>Description and Status</a:t>
                      </a:r>
                      <a:endParaRPr lang="en-US" b="0" dirty="0">
                        <a:solidFill>
                          <a:schemeClr val="tx1"/>
                        </a:solidFill>
                        <a:latin typeface="Arial" panose="020B0604020202020204" pitchFamily="34" charset="0"/>
                        <a:cs typeface="Arial" panose="020B0604020202020204" pitchFamily="34" charset="0"/>
                      </a:endParaRPr>
                    </a:p>
                  </a:txBody>
                  <a:tcPr anchor="ctr">
                    <a:solidFill>
                      <a:srgbClr val="BDD75F"/>
                    </a:solidFill>
                  </a:tcPr>
                </a:tc>
                <a:extLst>
                  <a:ext uri="{0D108BD9-81ED-4DB2-BD59-A6C34878D82A}">
                    <a16:rowId xmlns:a16="http://schemas.microsoft.com/office/drawing/2014/main" val="100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NITS</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OS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Arial" panose="020B0604020202020204" pitchFamily="34" charset="0"/>
                          <a:cs typeface="Arial" panose="020B0604020202020204" pitchFamily="34" charset="0"/>
                        </a:rPr>
                        <a:t>RECALL PTP capacity to enable NITS DNR. (API 3b.iii)    No industry support for this standard request from MISO.</a:t>
                      </a:r>
                      <a:endParaRPr lang="en-US"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NO ACTION voted out of the OASIS Subcommittee on 04/19/22.</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Formal Comment period closed 05/19/22.</a:t>
                      </a:r>
                    </a:p>
                  </a:txBody>
                  <a:tcPr anchor="ctr"/>
                </a:tc>
                <a:extLst>
                  <a:ext uri="{0D108BD9-81ED-4DB2-BD59-A6C34878D82A}">
                    <a16:rowId xmlns:a16="http://schemas.microsoft.com/office/drawing/2014/main" val="3240992106"/>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EWEOC</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Coordinate commercial practices between natural gas and electric markets during impending Extreme Weather-related Emergency Operating Conditions (EWEOC).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Establish a standard for defining and declaring an EWEOC.   (API 7.a.i)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Create designations of critical infrastructure during EWEOC.  (API 7.a.ii)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Define communication protocols for information sharing.  (API 7a.iii)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aseline="0" dirty="0" smtClean="0">
                        <a:solidFill>
                          <a:schemeClr val="tx1"/>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7.a.i and 7.a.iii:  NO ACTION voted out of the Business Practice Subcommittee on 04/26/22. Formal Comment period closed on 05/26/22.</a:t>
                      </a:r>
                    </a:p>
                    <a:p>
                      <a:pPr marL="285750" indent="-285750">
                        <a:buFont typeface="Arial" panose="020B0604020202020204" pitchFamily="34" charset="0"/>
                        <a:buChar char="•"/>
                      </a:pPr>
                      <a:r>
                        <a:rPr lang="en-US" sz="1400" baseline="0" dirty="0" smtClean="0">
                          <a:solidFill>
                            <a:schemeClr val="tx1"/>
                          </a:solidFill>
                          <a:latin typeface="Arial" panose="020B0604020202020204" pitchFamily="34" charset="0"/>
                          <a:cs typeface="Arial" panose="020B0604020202020204" pitchFamily="34" charset="0"/>
                        </a:rPr>
                        <a:t>7.a.ii:  NO ACTION voted out of the Business Practice Subcommittee on 06/01/22.  Formal Comment period closed on 07/01/22.  </a:t>
                      </a:r>
                    </a:p>
                  </a:txBody>
                  <a:tcPr anchor="ctr"/>
                </a:tc>
                <a:extLst>
                  <a:ext uri="{0D108BD9-81ED-4DB2-BD59-A6C34878D82A}">
                    <a16:rowId xmlns:a16="http://schemas.microsoft.com/office/drawing/2014/main" val="2938568100"/>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ATC</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BPS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panose="020B0604020202020204" pitchFamily="34" charset="0"/>
                          <a:cs typeface="Arial" panose="020B0604020202020204" pitchFamily="34" charset="0"/>
                        </a:rPr>
                        <a:t>Review</a:t>
                      </a:r>
                      <a:r>
                        <a:rPr lang="en-US" sz="1400" baseline="0" dirty="0" smtClean="0">
                          <a:solidFill>
                            <a:schemeClr val="tx1"/>
                          </a:solidFill>
                          <a:latin typeface="Arial" panose="020B0604020202020204" pitchFamily="34" charset="0"/>
                          <a:cs typeface="Arial" panose="020B0604020202020204" pitchFamily="34" charset="0"/>
                        </a:rPr>
                        <a:t> determined no changes needed to WEQ-023 to improve accuracy of ATC calculations.   (API 2.b)</a:t>
                      </a:r>
                      <a:endParaRPr lang="en-US" sz="1400" dirty="0" smtClean="0">
                        <a:solidFill>
                          <a:schemeClr val="tx1"/>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latin typeface="Arial" panose="020B0604020202020204" pitchFamily="34" charset="0"/>
                          <a:cs typeface="Arial" panose="020B0604020202020204" pitchFamily="34" charset="0"/>
                        </a:rPr>
                        <a:t>NO</a:t>
                      </a:r>
                      <a:r>
                        <a:rPr lang="en-US" sz="1400" baseline="0" dirty="0" smtClean="0">
                          <a:solidFill>
                            <a:schemeClr val="tx1"/>
                          </a:solidFill>
                          <a:latin typeface="Arial" panose="020B0604020202020204" pitchFamily="34" charset="0"/>
                          <a:cs typeface="Arial" panose="020B0604020202020204" pitchFamily="34" charset="0"/>
                        </a:rPr>
                        <a:t> ACTION voted out of the Business Practice Subcommittee on 07/06/22.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Formal Comment period closed 08/05/22.  </a:t>
                      </a:r>
                      <a:endParaRPr lang="en-US" sz="1400" dirty="0" smtClean="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605324823"/>
                  </a:ext>
                </a:extLst>
              </a:tr>
              <a:tr h="370840">
                <a:tc>
                  <a:txBody>
                    <a:bodyPr/>
                    <a:lstStyle/>
                    <a:p>
                      <a:pPr algn="ctr"/>
                      <a:r>
                        <a:rPr lang="en-US" sz="1400" dirty="0" smtClean="0">
                          <a:solidFill>
                            <a:schemeClr val="tx1"/>
                          </a:solidFill>
                          <a:latin typeface="Arial" panose="020B0604020202020204" pitchFamily="34" charset="0"/>
                          <a:cs typeface="Arial" panose="020B0604020202020204" pitchFamily="34" charset="0"/>
                        </a:rPr>
                        <a:t>ACA</a:t>
                      </a:r>
                      <a:endParaRPr lang="en-US" sz="1400" dirty="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en-US" sz="1400" dirty="0" smtClean="0">
                          <a:solidFill>
                            <a:schemeClr val="tx1"/>
                          </a:solidFill>
                          <a:latin typeface="Arial" panose="020B0604020202020204" pitchFamily="34" charset="0"/>
                          <a:cs typeface="Arial" panose="020B0604020202020204" pitchFamily="34" charset="0"/>
                        </a:rPr>
                        <a:t>CSS</a:t>
                      </a:r>
                      <a:endParaRPr lang="en-US" sz="140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solidFill>
                            <a:schemeClr val="tx1"/>
                          </a:solidFill>
                          <a:latin typeface="Arial" panose="020B0604020202020204" pitchFamily="34" charset="0"/>
                          <a:cs typeface="Arial" panose="020B0604020202020204" pitchFamily="34" charset="0"/>
                        </a:rPr>
                        <a:t>Annual review of NERC CIP standards determined no changes needed.  (4b)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NO ACTION voted out of the Cybersecurity Subcommittee on 06/30/22.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solidFill>
                            <a:schemeClr val="tx1"/>
                          </a:solidFill>
                          <a:latin typeface="Arial" panose="020B0604020202020204" pitchFamily="34" charset="0"/>
                          <a:cs typeface="Arial" panose="020B0604020202020204" pitchFamily="34" charset="0"/>
                        </a:rPr>
                        <a:t>Formal Comment period closed on 08/01/22.</a:t>
                      </a:r>
                    </a:p>
                  </a:txBody>
                  <a:tcPr anchor="ctr"/>
                </a:tc>
                <a:extLst>
                  <a:ext uri="{0D108BD9-81ED-4DB2-BD59-A6C34878D82A}">
                    <a16:rowId xmlns:a16="http://schemas.microsoft.com/office/drawing/2014/main" val="3495278761"/>
                  </a:ext>
                </a:extLst>
              </a:tr>
            </a:tbl>
          </a:graphicData>
        </a:graphic>
      </p:graphicFrame>
      <p:sp>
        <p:nvSpPr>
          <p:cNvPr id="3" name="Title 2"/>
          <p:cNvSpPr>
            <a:spLocks noGrp="1"/>
          </p:cNvSpPr>
          <p:nvPr>
            <p:ph type="title"/>
          </p:nvPr>
        </p:nvSpPr>
        <p:spPr>
          <a:xfrm>
            <a:off x="228600" y="609600"/>
            <a:ext cx="8763000" cy="591431"/>
          </a:xfrm>
        </p:spPr>
        <p:txBody>
          <a:bodyPr/>
          <a:lstStyle/>
          <a:p>
            <a:r>
              <a:rPr lang="en-US" sz="2800" dirty="0" smtClean="0"/>
              <a:t>NO ACTION by Executive Committee</a:t>
            </a:r>
            <a:endParaRPr lang="en-US" sz="2800" dirty="0"/>
          </a:p>
        </p:txBody>
      </p:sp>
      <p:sp>
        <p:nvSpPr>
          <p:cNvPr id="7" name="Slide Number Placeholder 6"/>
          <p:cNvSpPr>
            <a:spLocks noGrp="1"/>
          </p:cNvSpPr>
          <p:nvPr>
            <p:ph type="sldNum" sz="quarter" idx="12"/>
          </p:nvPr>
        </p:nvSpPr>
        <p:spPr/>
        <p:txBody>
          <a:bodyPr/>
          <a:lstStyle/>
          <a:p>
            <a:fld id="{4B8BC155-96A9-416C-9A6C-7FA79B5D88ED}" type="slidenum">
              <a:rPr lang="en-US" smtClean="0"/>
              <a:pPr/>
              <a:t>9</a:t>
            </a:fld>
            <a:endParaRPr lang="en-US" dirty="0"/>
          </a:p>
        </p:txBody>
      </p:sp>
      <p:sp>
        <p:nvSpPr>
          <p:cNvPr id="8" name="TextBox 7"/>
          <p:cNvSpPr txBox="1"/>
          <p:nvPr/>
        </p:nvSpPr>
        <p:spPr>
          <a:xfrm>
            <a:off x="7010400" y="533400"/>
            <a:ext cx="2057400" cy="646331"/>
          </a:xfrm>
          <a:prstGeom prst="rect">
            <a:avLst/>
          </a:prstGeom>
          <a:solidFill>
            <a:schemeClr val="bg1"/>
          </a:solidFill>
          <a:ln>
            <a:solidFill>
              <a:srgbClr val="5E9732"/>
            </a:solidFill>
          </a:ln>
        </p:spPr>
        <p:txBody>
          <a:bodyPr wrap="square" rtlCol="0">
            <a:spAutoFit/>
          </a:bodyPr>
          <a:lstStyle/>
          <a:p>
            <a:r>
              <a:rPr lang="en-US" dirty="0"/>
              <a:t>EC meeting was held on </a:t>
            </a:r>
            <a:r>
              <a:rPr lang="en-US" dirty="0" smtClean="0"/>
              <a:t>10/18/22.</a:t>
            </a:r>
            <a:endParaRPr lang="en-US" dirty="0"/>
          </a:p>
        </p:txBody>
      </p:sp>
      <p:grpSp>
        <p:nvGrpSpPr>
          <p:cNvPr id="10" name="Group 9"/>
          <p:cNvGrpSpPr/>
          <p:nvPr/>
        </p:nvGrpSpPr>
        <p:grpSpPr>
          <a:xfrm>
            <a:off x="15753" y="440293"/>
            <a:ext cx="304800" cy="369332"/>
            <a:chOff x="5203764" y="4777859"/>
            <a:chExt cx="304800" cy="369332"/>
          </a:xfrm>
        </p:grpSpPr>
        <p:sp>
          <p:nvSpPr>
            <p:cNvPr id="11" name="Oval 10"/>
            <p:cNvSpPr/>
            <p:nvPr/>
          </p:nvSpPr>
          <p:spPr>
            <a:xfrm>
              <a:off x="5203764" y="4810125"/>
              <a:ext cx="304800" cy="3048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206878" y="4777859"/>
              <a:ext cx="301686" cy="369332"/>
            </a:xfrm>
            <a:prstGeom prst="rect">
              <a:avLst/>
            </a:prstGeom>
            <a:noFill/>
          </p:spPr>
          <p:txBody>
            <a:bodyPr wrap="none" rtlCol="0">
              <a:spAutoFit/>
            </a:bodyPr>
            <a:lstStyle/>
            <a:p>
              <a:r>
                <a:rPr lang="en-US" dirty="0"/>
                <a:t>4</a:t>
              </a:r>
            </a:p>
          </p:txBody>
        </p:sp>
      </p:grpSp>
    </p:spTree>
    <p:extLst>
      <p:ext uri="{BB962C8B-B14F-4D97-AF65-F5344CB8AC3E}">
        <p14:creationId xmlns:p14="http://schemas.microsoft.com/office/powerpoint/2010/main" val="2740148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Meetings" ma:contentTypeID="0x010100E45EF0F8AAA65E428351BA36F1B645BE0F0024DA9E90EA494343B8CF7E2421405214" ma:contentTypeVersion="14" ma:contentTypeDescription="" ma:contentTypeScope="" ma:versionID="576ac2d6d4093d812aa787f4885b8753">
  <xsd:schema xmlns:xsd="http://www.w3.org/2001/XMLSchema" xmlns:xs="http://www.w3.org/2001/XMLSchema" xmlns:p="http://schemas.microsoft.com/office/2006/metadata/properties" xmlns:ns1="http://schemas.microsoft.com/sharepoint/v3" xmlns:ns2="2fb8a92a-9032-49d6-b983-191f0a73b01f" xmlns:ns3="4bd63098-0c83-43cf-abdd-085f2cc55a51" targetNamespace="http://schemas.microsoft.com/office/2006/metadata/properties" ma:root="true" ma:fieldsID="6ceb9fd20ae96694a3b788101da3a6ff" ns1:_="" ns2:_="" ns3:_="">
    <xsd:import namespace="http://schemas.microsoft.com/sharepoint/v3"/>
    <xsd:import namespace="2fb8a92a-9032-49d6-b983-191f0a73b01f"/>
    <xsd:import namespace="4bd63098-0c83-43cf-abdd-085f2cc55a51"/>
    <xsd:element name="properties">
      <xsd:complexType>
        <xsd:sequence>
          <xsd:element name="documentManagement">
            <xsd:complexType>
              <xsd:all>
                <xsd:element ref="ns2:Document_x0020_Categorization_x0020_Policy"/>
                <xsd:element ref="ns2:Owner_x0020_Group" minOccurs="0"/>
                <xsd:element ref="ns2:Committee" minOccurs="0"/>
                <xsd:element ref="ns2:WECC_x0020_Status" minOccurs="0"/>
                <xsd:element ref="ns2:Privacy"/>
                <xsd:element ref="ns2:Meeting_x0020_Documents" minOccurs="0"/>
                <xsd:element ref="ns2:Adopted_x002f_Approved_x0020_By" minOccurs="0"/>
                <xsd:element ref="ns2:Jurisdiction" minOccurs="0"/>
                <xsd:element ref="ns3:Event_x0020_ID" minOccurs="0"/>
                <xsd:element ref="ns3:TaxKeywordTaxHTField" minOccurs="0"/>
                <xsd:element ref="ns3:TaxCatchAll" minOccurs="0"/>
                <xsd:element ref="ns3:_dlc_DocId" minOccurs="0"/>
                <xsd:element ref="ns3:_dlc_DocIdUrl" minOccurs="0"/>
                <xsd:element ref="ns3:_dlc_DocIdPersistId" minOccurs="0"/>
                <xsd:element ref="ns1:_dlc_Exempt" minOccurs="0"/>
                <xsd:element ref="ns1:_dlc_ExpireDateSaved" minOccurs="0"/>
                <xsd:element ref="ns1:_dlc_ExpireDate" minOccurs="0"/>
                <xsd:element ref="ns3:Approv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3" nillable="true" ma:displayName="Exempt from Policy" ma:hidden="true" ma:internalName="_dlc_Exempt"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fb8a92a-9032-49d6-b983-191f0a73b01f" elementFormDefault="qualified">
    <xsd:import namespace="http://schemas.microsoft.com/office/2006/documentManagement/types"/>
    <xsd:import namespace="http://schemas.microsoft.com/office/infopath/2007/PartnerControls"/>
    <xsd:element name="Document_x0020_Categorization_x0020_Policy" ma:index="2" ma:displayName="WECC Categorization Policy" ma:default="N/A" ma:format="Dropdown" ma:internalName="Document_x0020_Categorization_x0020_Policy">
      <xsd:simpleType>
        <xsd:restriction base="dms:Choice">
          <xsd:enumeration value="N/A"/>
          <xsd:enumeration value="Charter"/>
          <xsd:enumeration value="Guideline"/>
          <xsd:enumeration value="Policy"/>
          <xsd:enumeration value="Regional Criteria"/>
          <xsd:enumeration value="Regional Reliability Standard"/>
          <xsd:enumeration value="Report or Other"/>
        </xsd:restriction>
      </xsd:simpleType>
    </xsd:element>
    <xsd:element name="Owner_x0020_Group" ma:index="3" nillable="true" ma:displayName="Owner Group" ma:internalName="Owner_x0020_Group" ma:requiredMultiChoice="true">
      <xsd:complexType>
        <xsd:complexContent>
          <xsd:extension base="dms:MultiChoice">
            <xsd:sequence>
              <xsd:element name="Value" maxOccurs="unbounded" minOccurs="0" nillable="true">
                <xsd:simpleType>
                  <xsd:restriction base="dms:Choice">
                    <xsd:enumeration value="Compliance"/>
                    <xsd:enumeration value="Compliance Open Webinars"/>
                    <xsd:enumeration value="Compliance Workshop"/>
                    <xsd:enumeration value="Event Analysis &amp; Situational Awareness"/>
                    <xsd:enumeration value="General &amp; Administrative"/>
                    <xsd:enumeration value="Human Resources"/>
                    <xsd:enumeration value="Information Technology"/>
                    <xsd:enumeration value="Legal &amp; Regulatory"/>
                    <xsd:enumeration value="Operations Performance Analysis"/>
                    <xsd:enumeration value="Performance Analysis"/>
                    <xsd:enumeration value="Planning Services"/>
                    <xsd:enumeration value="Registration and Certification"/>
                    <xsd:enumeration value="Reliability Assessment"/>
                    <xsd:enumeration value="Reliability Standards"/>
                    <xsd:enumeration value="Resource Adequacy"/>
                    <xsd:enumeration value="System Adequacy Planning"/>
                    <xsd:enumeration value="System Stability Planning"/>
                    <xsd:enumeration value="Training &amp; Education"/>
                    <xsd:enumeration value="Transmission Expansion Planning"/>
                    <xsd:enumeration value="WREGIS"/>
                  </xsd:restriction>
                </xsd:simpleType>
              </xsd:element>
            </xsd:sequence>
          </xsd:extension>
        </xsd:complexContent>
      </xsd:complexType>
    </xsd:element>
    <xsd:element name="Committee" ma:index="4" nillable="true" ma:displayName="Committee" ma:description="edited" ma:internalName="Committee">
      <xsd:complexType>
        <xsd:complexContent>
          <xsd:extension base="dms:MultiChoice">
            <xsd:sequence>
              <xsd:element name="Value" maxOccurs="unbounded" minOccurs="0" nillable="true">
                <xsd:simpleType>
                  <xsd:restriction base="dms:Choice">
                    <xsd:enumeration value="APFTF"/>
                    <xsd:enumeration value="BOD"/>
                    <xsd:enumeration value="CIMTF"/>
                    <xsd:enumeration value="CSF"/>
                    <xsd:enumeration value="DEEMSF"/>
                    <xsd:enumeration value="EPAS"/>
                    <xsd:enumeration value="ESF"/>
                    <xsd:enumeration value="FAC"/>
                    <xsd:enumeration value="GC"/>
                    <xsd:enumeration value="GOPF"/>
                    <xsd:enumeration value="HPF"/>
                    <xsd:enumeration value="HRCC"/>
                    <xsd:enumeration value="ISEAS"/>
                    <xsd:enumeration value="JGC"/>
                    <xsd:enumeration value="LTPTF"/>
                    <xsd:enumeration value="MAC"/>
                    <xsd:enumeration value="MBS"/>
                    <xsd:enumeration value="MVS"/>
                    <xsd:enumeration value="NC"/>
                    <xsd:enumeration value="OAWG"/>
                    <xsd:enumeration value="PCDS"/>
                    <xsd:enumeration value="PCS"/>
                    <xsd:enumeration value="PS"/>
                    <xsd:enumeration value="PSF"/>
                    <xsd:enumeration value="RAAG"/>
                    <xsd:enumeration value="RAC"/>
                    <xsd:enumeration value="RASRS"/>
                    <xsd:enumeration value="RRC"/>
                    <xsd:enumeration value="S4.9RC"/>
                    <xsd:enumeration value="SCMS"/>
                    <xsd:enumeration value="SRS"/>
                    <xsd:enumeration value="StS"/>
                    <xsd:enumeration value="TCOMS"/>
                    <xsd:enumeration value="UFLSWG"/>
                    <xsd:enumeration value="WREGIS"/>
                    <xsd:enumeration value="WREGIS-SAC"/>
                    <xsd:enumeration value="WSC"/>
                  </xsd:restriction>
                </xsd:simpleType>
              </xsd:element>
            </xsd:sequence>
          </xsd:extension>
        </xsd:complexContent>
      </xsd:complexType>
    </xsd:element>
    <xsd:element name="WECC_x0020_Status" ma:index="5" nillable="true" ma:displayName="WECC Status" ma:format="Dropdown" ma:internalName="WECC_x0020_Status">
      <xsd:simpleType>
        <xsd:restriction base="dms:Choice">
          <xsd:enumeration value="Draft"/>
          <xsd:enumeration value="Approval Item"/>
          <xsd:enumeration value="In Review"/>
          <xsd:enumeration value="Approved/Final"/>
          <xsd:enumeration value="Retired"/>
          <xsd:enumeration value="Replaced"/>
          <xsd:enumeration value="Redline"/>
          <xsd:enumeration value="Active"/>
          <xsd:enumeration value="Closed"/>
          <xsd:enumeration value="Hold"/>
        </xsd:restriction>
      </xsd:simpleType>
    </xsd:element>
    <xsd:element name="Privacy" ma:index="6" ma:displayName="Privacy" ma:format="Dropdown" ma:internalName="Privacy">
      <xsd:simpleType>
        <xsd:restriction base="dms:Choice">
          <xsd:enumeration value="Public"/>
          <xsd:enumeration value="Authenticated"/>
          <xsd:enumeration value="NDA"/>
        </xsd:restriction>
      </xsd:simpleType>
    </xsd:element>
    <xsd:element name="Meeting_x0020_Documents" ma:index="7" nillable="true" ma:displayName="Meeting Documents" ma:internalName="Meeting_x0020_Documents">
      <xsd:complexType>
        <xsd:complexContent>
          <xsd:extension base="dms:MultiChoice">
            <xsd:sequence>
              <xsd:element name="Value" maxOccurs="unbounded" minOccurs="0" nillable="true">
                <xsd:simpleType>
                  <xsd:restriction base="dms:Choice">
                    <xsd:enumeration value="Agenda"/>
                    <xsd:enumeration value="Announcement"/>
                    <xsd:enumeration value="Approval Item"/>
                    <xsd:enumeration value="Minutes"/>
                    <xsd:enumeration value="Presentation"/>
                    <xsd:enumeration value="Recording"/>
                    <xsd:enumeration value="Schedule"/>
                  </xsd:restriction>
                </xsd:simpleType>
              </xsd:element>
            </xsd:sequence>
          </xsd:extension>
        </xsd:complexContent>
      </xsd:complexType>
    </xsd:element>
    <xsd:element name="Adopted_x002f_Approved_x0020_By" ma:index="8" nillable="true" ma:displayName="Adopted/Approved By" ma:format="Dropdown" ma:internalName="Adopted_x002f_Approved_x0020_By">
      <xsd:simpleType>
        <xsd:restriction base="dms:Choice">
          <xsd:enumeration value="..."/>
          <xsd:enumeration value="ATFWG"/>
          <xsd:enumeration value="ATSMWG"/>
          <xsd:enumeration value="BOD"/>
          <xsd:enumeration value="BPSPRTF"/>
          <xsd:enumeration value="CIMTF"/>
          <xsd:enumeration value="CSWG"/>
          <xsd:enumeration value="DDMWG"/>
          <xsd:enumeration value="DEMSWG"/>
          <xsd:enumeration value="EDTF"/>
          <xsd:enumeration value="EPAS"/>
          <xsd:enumeration value="ESCTF"/>
          <xsd:enumeration value="ESMTF"/>
          <xsd:enumeration value="ESOTF"/>
          <xsd:enumeration value="ESTF"/>
          <xsd:enumeration value="FAC"/>
          <xsd:enumeration value="GC"/>
          <xsd:enumeration value="GOWG"/>
          <xsd:enumeration value="HPEAWG"/>
          <xsd:enumeration value="HPKTTF"/>
          <xsd:enumeration value="HPMMTF"/>
          <xsd:enumeration value="HPWG"/>
          <xsd:enumeration value="HRCC"/>
          <xsd:enumeration value="ISAS"/>
          <xsd:enumeration value="JGC"/>
          <xsd:enumeration value="JSIS"/>
          <xsd:enumeration value="LMWG"/>
          <xsd:enumeration value="LRTF"/>
          <xsd:enumeration value="MAC"/>
          <xsd:enumeration value="MIC"/>
          <xsd:enumeration value="MRAWG"/>
          <xsd:enumeration value="MVS"/>
          <xsd:enumeration value="NC"/>
          <xsd:enumeration value="OAWG"/>
          <xsd:enumeration value="OC"/>
          <xsd:enumeration value="PCDS"/>
          <xsd:enumeration value="PCMS"/>
          <xsd:enumeration value="PPMVDWG"/>
          <xsd:enumeration value="PRPTF"/>
          <xsd:enumeration value="PSWG"/>
          <xsd:enumeration value="PWG"/>
          <xsd:enumeration value="RAC"/>
          <xsd:enumeration value="RASRS"/>
          <xsd:enumeration value="REMWG"/>
          <xsd:enumeration value="RWG"/>
          <xsd:enumeration value="S49RC"/>
          <xsd:enumeration value="SASMS"/>
          <xsd:enumeration value="SCMWG"/>
          <xsd:enumeration value="SETF"/>
          <xsd:enumeration value="SEWG"/>
          <xsd:enumeration value="SPWG"/>
          <xsd:enumeration value="SRS"/>
          <xsd:enumeration value="StS"/>
          <xsd:enumeration value="SWG"/>
          <xsd:enumeration value="TELWG"/>
          <xsd:enumeration value="TSAWG"/>
          <xsd:enumeration value="UFLSWG"/>
          <xsd:enumeration value="WREGIS"/>
          <xsd:enumeration value="WREGIS-SAC"/>
          <xsd:enumeration value="WSC"/>
        </xsd:restriction>
      </xsd:simpleType>
    </xsd:element>
    <xsd:element name="Jurisdiction" ma:index="9" nillable="true" ma:displayName="Jurisdiction" ma:default="US (United States)" ma:internalName="Jurisdiction">
      <xsd:complexType>
        <xsd:complexContent>
          <xsd:extension base="dms:MultiChoice">
            <xsd:sequence>
              <xsd:element name="Value" maxOccurs="unbounded" minOccurs="0" nillable="true">
                <xsd:simpleType>
                  <xsd:restriction base="dms:Choice">
                    <xsd:enumeration value="US (United States)"/>
                    <xsd:enumeration value="AB (Alberta)"/>
                    <xsd:enumeration value="BC (British Columbia)"/>
                    <xsd:enumeration value="MX (Baja Mexico)"/>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d63098-0c83-43cf-abdd-085f2cc55a51" elementFormDefault="qualified">
    <xsd:import namespace="http://schemas.microsoft.com/office/2006/documentManagement/types"/>
    <xsd:import namespace="http://schemas.microsoft.com/office/infopath/2007/PartnerControls"/>
    <xsd:element name="Event_x0020_ID" ma:index="11" nillable="true" ma:displayName="Calendar Event ID" ma:internalName="Event_x0020_ID">
      <xsd:simpleType>
        <xsd:restriction base="dms:Note">
          <xsd:maxLength value="255"/>
        </xsd:restriction>
      </xsd:simpleType>
    </xsd:element>
    <xsd:element name="TaxKeywordTaxHTField" ma:index="14" nillable="true" ma:taxonomy="true" ma:internalName="TaxKeywordTaxHTField" ma:taxonomyFieldName="TaxKeyword" ma:displayName="Enterprise Keywords" ma:fieldId="{23f27201-bee3-471e-b2e7-b64fd8b7ca38}" ma:taxonomyMulti="true" ma:sspId="af747698-1922-4602-8604-6fec0d9c99b7"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16224b44-889d-4166-9284-f04ddcafbdf4}" ma:internalName="TaxCatchAll" ma:showField="CatchAllData" ma:web="4bd63098-0c83-43cf-abdd-085f2cc55a51">
      <xsd:complexType>
        <xsd:complexContent>
          <xsd:extension base="dms:MultiChoiceLookup">
            <xsd:sequence>
              <xsd:element name="Value" type="dms:Lookup" maxOccurs="unbounded" minOccurs="0" nillable="true"/>
            </xsd:sequence>
          </xsd:extension>
        </xsd:complexContent>
      </xsd:complex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Approver" ma:index="26" ma:displayName="Approver" ma:list="UserInfo" ma:SharePointGroup="4815" ma:internalName="Approver" ma:showField="Titl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Categorization_x0020_Policy xmlns="2fb8a92a-9032-49d6-b983-191f0a73b01f">N/A</Document_x0020_Categorization_x0020_Policy>
    <TaxCatchAll xmlns="4bd63098-0c83-43cf-abdd-085f2cc55a51"/>
    <Privacy xmlns="2fb8a92a-9032-49d6-b983-191f0a73b01f">Public</Privacy>
    <Event_x0020_ID xmlns="4bd63098-0c83-43cf-abdd-085f2cc55a51">16758</Event_x0020_ID>
    <Committee xmlns="2fb8a92a-9032-49d6-b983-191f0a73b01f">
      <Value>ISAS</Value>
    </Committee>
    <WECC_x0020_Status xmlns="2fb8a92a-9032-49d6-b983-191f0a73b01f" xsi:nil="true"/>
    <Owner_x0020_Group xmlns="2fb8a92a-9032-49d6-b983-191f0a73b01f">
      <Value>General &amp; Administrative</Value>
    </Owner_x0020_Group>
    <TaxKeywordTaxHTField xmlns="4bd63098-0c83-43cf-abdd-085f2cc55a51">
      <Terms xmlns="http://schemas.microsoft.com/office/infopath/2007/PartnerControls"/>
    </TaxKeywordTaxHTField>
    <Approver xmlns="4bd63098-0c83-43cf-abdd-085f2cc55a51">
      <UserInfo>
        <DisplayName>Brown, Layne</DisplayName>
        <AccountId>6258</AccountId>
        <AccountType/>
      </UserInfo>
    </Approver>
    <_dlc_DocId xmlns="4bd63098-0c83-43cf-abdd-085f2cc55a51">YWEQ7USXTMD7-11-23313</_dlc_DocId>
    <_dlc_DocIdUrl xmlns="4bd63098-0c83-43cf-abdd-085f2cc55a51">
      <Url>https://internal.wecc.org/_layouts/15/DocIdRedir.aspx?ID=YWEQ7USXTMD7-11-23313</Url>
      <Description>YWEQ7USXTMD7-11-23313</Description>
    </_dlc_DocIdUrl>
    <Jurisdiction xmlns="2fb8a92a-9032-49d6-b983-191f0a73b01f"/>
    <Meeting_x0020_Documents xmlns="2fb8a92a-9032-49d6-b983-191f0a73b01f">
      <Value>Presentation</Value>
    </Meeting_x0020_Documents>
    <Adopted_x002f_Approved_x0020_By xmlns="2fb8a92a-9032-49d6-b983-191f0a73b01f" xsi:nil="true"/>
    <_dlc_ExpireDateSaved xmlns="http://schemas.microsoft.com/sharepoint/v3" xsi:nil="true"/>
    <_dlc_ExpireDate xmlns="http://schemas.microsoft.com/sharepoint/v3">2025-02-13T15:07:15+00:00</_dlc_ExpireDat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5.xml><?xml version="1.0" encoding="utf-8"?>
<?mso-contentType ?>
<p:Policy xmlns:p="office.server.policy" id="" local="true">
  <p:Name>Meetings</p:Name>
  <p:Description>Removal of Expired Meeting Information</p:Description>
  <p:Statement>Per the WECC Website Availability Guidance, Meeting Information and Meeting Materials are subject to the specified retention period.</p:Statement>
  <p:PolicyItems>
    <p:PolicyItem featureId="Microsoft.Office.RecordsManagement.PolicyFeatures.Expiration" staticId="0x010100E45EF0F8AAA65E428351BA36F1B645BE0F|1208973698" UniqueId="956675f0-ad59-411d-b4d7-9acfea54216b">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2</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B0CDCC00-7746-4C4B-AA92-35A362900E01}"/>
</file>

<file path=customXml/itemProps2.xml><?xml version="1.0" encoding="utf-8"?>
<ds:datastoreItem xmlns:ds="http://schemas.openxmlformats.org/officeDocument/2006/customXml" ds:itemID="{0F66004B-4794-4398-A5E1-516F6B6B276F}">
  <ds:schemaRefs>
    <ds:schemaRef ds:uri="http://schemas.microsoft.com/sharepoint/v3/contenttype/forms"/>
  </ds:schemaRefs>
</ds:datastoreItem>
</file>

<file path=customXml/itemProps3.xml><?xml version="1.0" encoding="utf-8"?>
<ds:datastoreItem xmlns:ds="http://schemas.openxmlformats.org/officeDocument/2006/customXml" ds:itemID="{8A4C9594-80A3-4931-AB45-A48C6E7D3D6B}">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fd532a8b-5fd4-47dd-96e5-764f25aaa94a"/>
    <ds:schemaRef ds:uri="http://www.w3.org/XML/1998/namespace"/>
  </ds:schemaRefs>
</ds:datastoreItem>
</file>

<file path=customXml/itemProps4.xml><?xml version="1.0" encoding="utf-8"?>
<ds:datastoreItem xmlns:ds="http://schemas.openxmlformats.org/officeDocument/2006/customXml" ds:itemID="{826AC9CA-544B-49ED-9E28-2EACA0096BF4}"/>
</file>

<file path=customXml/itemProps5.xml><?xml version="1.0" encoding="utf-8"?>
<ds:datastoreItem xmlns:ds="http://schemas.openxmlformats.org/officeDocument/2006/customXml" ds:itemID="{44E25D8E-4338-4361-A209-AFA5BA1500B6}"/>
</file>

<file path=docProps/app.xml><?xml version="1.0" encoding="utf-8"?>
<Properties xmlns="http://schemas.openxmlformats.org/officeDocument/2006/extended-properties" xmlns:vt="http://schemas.openxmlformats.org/officeDocument/2006/docPropsVTypes">
  <TotalTime>12777</TotalTime>
  <Words>4439</Words>
  <Application>Microsoft Office PowerPoint</Application>
  <PresentationFormat>On-screen Show (4:3)</PresentationFormat>
  <Paragraphs>693</Paragraphs>
  <Slides>34</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34</vt:i4>
      </vt:variant>
    </vt:vector>
  </HeadingPairs>
  <TitlesOfParts>
    <vt:vector size="42" baseType="lpstr">
      <vt:lpstr>Arial</vt:lpstr>
      <vt:lpstr>Calibri</vt:lpstr>
      <vt:lpstr>Courier New</vt:lpstr>
      <vt:lpstr>Wingdings</vt:lpstr>
      <vt:lpstr>Office Theme</vt:lpstr>
      <vt:lpstr>2_Custom Design</vt:lpstr>
      <vt:lpstr>1_Custom Design</vt:lpstr>
      <vt:lpstr>Custom Design</vt:lpstr>
      <vt:lpstr>NAESB Wholesale Electric Quadrant (WEQ) Update</vt:lpstr>
      <vt:lpstr>Objective</vt:lpstr>
      <vt:lpstr>NAESB WEQ Standard Development Lifecycle</vt:lpstr>
      <vt:lpstr>Subcommittee Development Backlog</vt:lpstr>
      <vt:lpstr>Subcommittee Development In-progress</vt:lpstr>
      <vt:lpstr>Pending Informal Comment</vt:lpstr>
      <vt:lpstr>Pending Formal Comment</vt:lpstr>
      <vt:lpstr>Pending Executive Committee</vt:lpstr>
      <vt:lpstr>NO ACTION by Executive Committee</vt:lpstr>
      <vt:lpstr>Pending Member Ratification Vote</vt:lpstr>
      <vt:lpstr>Pending NAESB Publication</vt:lpstr>
      <vt:lpstr>Pending NAESB Publication</vt:lpstr>
      <vt:lpstr>Pending NAESB Publication</vt:lpstr>
      <vt:lpstr>Pending NAESB Publication</vt:lpstr>
      <vt:lpstr>Pending NAESB Publication</vt:lpstr>
      <vt:lpstr>Pending NAESB Publication</vt:lpstr>
      <vt:lpstr>Pending NAESB Publication</vt:lpstr>
      <vt:lpstr>Pending NAESB Publication</vt:lpstr>
      <vt:lpstr>Pending FERC NOPR</vt:lpstr>
      <vt:lpstr>FERC Actions</vt:lpstr>
      <vt:lpstr>Implementation Done: Order 676-J</vt:lpstr>
      <vt:lpstr>Implementation Done: Order 676-J</vt:lpstr>
      <vt:lpstr>Pending Implementation: Order 676-J</vt:lpstr>
      <vt:lpstr> Implementation N/A: Order 676-J</vt:lpstr>
      <vt:lpstr>Contact</vt:lpstr>
      <vt:lpstr>Background</vt:lpstr>
      <vt:lpstr>North American Energy Standards Board (NAESB)</vt:lpstr>
      <vt:lpstr>Summary of WEQ Subcommittees</vt:lpstr>
      <vt:lpstr>Implementation Done: Order 676-I</vt:lpstr>
      <vt:lpstr>Implementation Done:  Order 676-I</vt:lpstr>
      <vt:lpstr>Implementation Done:  Order 676-I </vt:lpstr>
      <vt:lpstr>Implementation N/A:  Order 676-I</vt:lpstr>
      <vt:lpstr>Implementation Done: Older</vt:lpstr>
      <vt:lpstr>Executive Committee Rejected</vt:lpstr>
    </vt:vector>
  </TitlesOfParts>
  <Company>Bonneville Power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NAESB WEQ Update @ ISAS - 20230216</dc:title>
  <dc:creator>BPA User</dc:creator>
  <cp:lastModifiedBy>Steigerwald,Michael L (BPA) - TSRF-DITT-1</cp:lastModifiedBy>
  <cp:revision>1519</cp:revision>
  <dcterms:created xsi:type="dcterms:W3CDTF">2013-09-16T17:48:00Z</dcterms:created>
  <dcterms:modified xsi:type="dcterms:W3CDTF">2023-02-10T20:42:19Z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0x010100E45EF0F8AAA65E428351BA36F1B645BE0F0024DA9E90EA494343B8CF7E2421405214</vt:lpwstr>
  </property>
  <property fmtid="{D5CDD505-2E9C-101B-9397-08002B2CF9AE}" pid="3" name="_dlc_DocIdItemGuid">
    <vt:lpwstr>97ae28e6-d7c4-4f33-b6be-6b3af215b64b</vt:lpwstr>
  </property>
  <property fmtid="{D5CDD505-2E9C-101B-9397-08002B2CF9AE}" pid="4" name="TaxKeyword">
    <vt:lpwstr/>
  </property>
  <property fmtid="{D5CDD505-2E9C-101B-9397-08002B2CF9AE}" pid="5" name="_dlc_policyId">
    <vt:lpwstr>0x010100E45EF0F8AAA65E428351BA36F1B645BE0F|1208973698</vt:lpwstr>
  </property>
  <property fmtid="{D5CDD505-2E9C-101B-9397-08002B2CF9AE}" pid="6"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ies>
</file>